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sldIdLst>
    <p:sldId id="285" r:id="rId3"/>
    <p:sldId id="263" r:id="rId4"/>
    <p:sldId id="264" r:id="rId5"/>
    <p:sldId id="262" r:id="rId6"/>
    <p:sldId id="282" r:id="rId7"/>
    <p:sldId id="268" r:id="rId8"/>
    <p:sldId id="290" r:id="rId9"/>
    <p:sldId id="265" r:id="rId10"/>
    <p:sldId id="266" r:id="rId11"/>
    <p:sldId id="314" r:id="rId12"/>
    <p:sldId id="315" r:id="rId13"/>
    <p:sldId id="312" r:id="rId14"/>
    <p:sldId id="267" r:id="rId15"/>
    <p:sldId id="269" r:id="rId16"/>
    <p:sldId id="319" r:id="rId17"/>
    <p:sldId id="317" r:id="rId18"/>
    <p:sldId id="316" r:id="rId19"/>
    <p:sldId id="320" r:id="rId20"/>
    <p:sldId id="321" r:id="rId21"/>
    <p:sldId id="322" r:id="rId22"/>
    <p:sldId id="275" r:id="rId23"/>
    <p:sldId id="293" r:id="rId24"/>
    <p:sldId id="292" r:id="rId25"/>
    <p:sldId id="294" r:id="rId26"/>
    <p:sldId id="277" r:id="rId27"/>
    <p:sldId id="295" r:id="rId28"/>
    <p:sldId id="279" r:id="rId29"/>
    <p:sldId id="283" r:id="rId30"/>
    <p:sldId id="305" r:id="rId31"/>
    <p:sldId id="304" r:id="rId32"/>
    <p:sldId id="306" r:id="rId33"/>
    <p:sldId id="307" r:id="rId34"/>
    <p:sldId id="308" r:id="rId35"/>
    <p:sldId id="278" r:id="rId36"/>
    <p:sldId id="288" r:id="rId37"/>
    <p:sldId id="289" r:id="rId38"/>
    <p:sldId id="291" r:id="rId39"/>
    <p:sldId id="299" r:id="rId40"/>
    <p:sldId id="300" r:id="rId41"/>
    <p:sldId id="301" r:id="rId42"/>
    <p:sldId id="302"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8F"/>
    <a:srgbClr val="9DB5EB"/>
    <a:srgbClr val="5497D4"/>
    <a:srgbClr val="FFE699"/>
    <a:srgbClr val="3153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53762" autoAdjust="0"/>
  </p:normalViewPr>
  <p:slideViewPr>
    <p:cSldViewPr snapToGrid="0" showGuides="1">
      <p:cViewPr varScale="1">
        <p:scale>
          <a:sx n="104" d="100"/>
          <a:sy n="104" d="100"/>
        </p:scale>
        <p:origin x="132"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30ED6-CDAE-4562-A694-0471568CB9FA}"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635D5-1271-497A-877A-FAE0CDE0B407}" type="slidenum">
              <a:rPr lang="en-US" smtClean="0"/>
              <a:t>‹#›</a:t>
            </a:fld>
            <a:endParaRPr lang="en-US"/>
          </a:p>
        </p:txBody>
      </p:sp>
    </p:spTree>
    <p:extLst>
      <p:ext uri="{BB962C8B-B14F-4D97-AF65-F5344CB8AC3E}">
        <p14:creationId xmlns:p14="http://schemas.microsoft.com/office/powerpoint/2010/main" val="391526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28</a:t>
            </a:fld>
            <a:endParaRPr lang="en-US"/>
          </a:p>
        </p:txBody>
      </p:sp>
    </p:spTree>
    <p:extLst>
      <p:ext uri="{BB962C8B-B14F-4D97-AF65-F5344CB8AC3E}">
        <p14:creationId xmlns:p14="http://schemas.microsoft.com/office/powerpoint/2010/main" val="394487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29</a:t>
            </a:fld>
            <a:endParaRPr lang="en-US"/>
          </a:p>
        </p:txBody>
      </p:sp>
    </p:spTree>
    <p:extLst>
      <p:ext uri="{BB962C8B-B14F-4D97-AF65-F5344CB8AC3E}">
        <p14:creationId xmlns:p14="http://schemas.microsoft.com/office/powerpoint/2010/main" val="377897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30</a:t>
            </a:fld>
            <a:endParaRPr lang="en-US"/>
          </a:p>
        </p:txBody>
      </p:sp>
    </p:spTree>
    <p:extLst>
      <p:ext uri="{BB962C8B-B14F-4D97-AF65-F5344CB8AC3E}">
        <p14:creationId xmlns:p14="http://schemas.microsoft.com/office/powerpoint/2010/main" val="18069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31</a:t>
            </a:fld>
            <a:endParaRPr lang="en-US"/>
          </a:p>
        </p:txBody>
      </p:sp>
    </p:spTree>
    <p:extLst>
      <p:ext uri="{BB962C8B-B14F-4D97-AF65-F5344CB8AC3E}">
        <p14:creationId xmlns:p14="http://schemas.microsoft.com/office/powerpoint/2010/main" val="77035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32</a:t>
            </a:fld>
            <a:endParaRPr lang="en-US"/>
          </a:p>
        </p:txBody>
      </p:sp>
    </p:spTree>
    <p:extLst>
      <p:ext uri="{BB962C8B-B14F-4D97-AF65-F5344CB8AC3E}">
        <p14:creationId xmlns:p14="http://schemas.microsoft.com/office/powerpoint/2010/main" val="190137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33</a:t>
            </a:fld>
            <a:endParaRPr lang="en-US"/>
          </a:p>
        </p:txBody>
      </p:sp>
    </p:spTree>
    <p:extLst>
      <p:ext uri="{BB962C8B-B14F-4D97-AF65-F5344CB8AC3E}">
        <p14:creationId xmlns:p14="http://schemas.microsoft.com/office/powerpoint/2010/main" val="41802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034-1EB3-2A6B-65D8-1CE11DB09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D9383B-A1A5-20F7-B72A-FC3623638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202F2-2F6D-4E75-5296-20B20F653FA7}"/>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46BF56FA-12FC-4B38-8DED-06455031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42479-1855-A24F-A9D6-397FF44E9B1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5201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7C8C-A8E7-60A2-8BDF-8EDF0A37E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CAF82-4E7A-DAFA-5A8F-E2CACFAE7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BD1B4-979D-971D-D44B-60D03E5CB691}"/>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A99D866B-D0F1-3C66-91A5-F780F7FB5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05A66-DAFC-229F-80A8-939A504B7ADB}"/>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80776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C2C35-0807-706A-D279-F5DD71BC7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086F0-DAFC-1C9D-D62F-FFE91CCBC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F5A60-C938-9865-73D9-4FBB412FB1E6}"/>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94757622-6907-56C3-15D0-AA388673E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576F-3686-9F60-46CC-A598B5D67106}"/>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5450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F74-D7A6-915A-578B-0BC73680FED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20CABFF-F90D-9351-3762-1608A440402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AB3D-CFD5-C2E8-8B33-42F789259416}"/>
              </a:ext>
            </a:extLst>
          </p:cNvPr>
          <p:cNvSpPr>
            <a:spLocks noGrp="1"/>
          </p:cNvSpPr>
          <p:nvPr>
            <p:ph type="dt" sz="half" idx="10"/>
          </p:nvPr>
        </p:nvSpPr>
        <p:spPr/>
        <p:txBody>
          <a:bodyPr/>
          <a:lstStyle/>
          <a:p>
            <a:fld id="{D8177560-9E47-4E98-8F3A-D2CE397D1414}" type="datetimeFigureOut">
              <a:rPr lang="en-US" smtClean="0"/>
              <a:t>11/28/2023</a:t>
            </a:fld>
            <a:endParaRPr lang="en-US"/>
          </a:p>
        </p:txBody>
      </p:sp>
      <p:sp>
        <p:nvSpPr>
          <p:cNvPr id="5" name="Footer Placeholder 4">
            <a:extLst>
              <a:ext uri="{FF2B5EF4-FFF2-40B4-BE49-F238E27FC236}">
                <a16:creationId xmlns:a16="http://schemas.microsoft.com/office/drawing/2014/main" id="{337F7F84-FE7F-6743-AD02-DFBD06C5B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D4547-CCC6-308D-4ED8-F174ACD9EEB1}"/>
              </a:ext>
            </a:extLst>
          </p:cNvPr>
          <p:cNvSpPr>
            <a:spLocks noGrp="1"/>
          </p:cNvSpPr>
          <p:nvPr>
            <p:ph type="sldNum" sz="quarter" idx="12"/>
          </p:nvPr>
        </p:nvSpPr>
        <p:spPr/>
        <p:txBody>
          <a:bodyPr/>
          <a:lstStyle/>
          <a:p>
            <a:fld id="{B9F02906-374D-467C-A339-92BD16EC60BF}" type="slidenum">
              <a:rPr lang="en-US" smtClean="0"/>
              <a:t>‹#›</a:t>
            </a:fld>
            <a:endParaRPr lang="en-US"/>
          </a:p>
        </p:txBody>
      </p:sp>
    </p:spTree>
    <p:extLst>
      <p:ext uri="{BB962C8B-B14F-4D97-AF65-F5344CB8AC3E}">
        <p14:creationId xmlns:p14="http://schemas.microsoft.com/office/powerpoint/2010/main" val="4426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47692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552827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00691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85862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119064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454217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02593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E13-F9FA-B568-3FEA-0BB4DA958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EAB1D-9180-D469-0D53-B4F5DAB1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C394-085C-DD3B-D35A-B9D58E64F48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F0B026EA-3D3F-5FE4-B9D7-60ABD183A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5E88-A9C0-D7F5-0EFE-CC36C50E0DD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08553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0639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02851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1697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12A-1B59-6872-79E0-EB9B88215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2D6F6-D9CF-C485-679B-585759030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363DB-A2A3-AF52-856C-9AE4A826087B}"/>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3C3997D0-FC6D-C2E2-8233-BA296B4CE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A9BF-F803-E534-125D-BC4833EE56CC}"/>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4933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2106-D3F2-C991-C53E-E9393ED33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EA76A-9BD2-9CEA-C005-9DF2CE5A5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8F54E-627E-0DA1-2376-552F797A5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FC790-F527-0FE2-EEA0-86915ABD373A}"/>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28C8B86E-E1DD-7C8A-8790-84ADCD3E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DC55B-284B-B309-A56F-3BB5A5F6E01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46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6D4-51B7-D181-CBA1-707514DF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989CE-7C7E-F87A-A46E-25CAD9414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34D82-C71C-CCE7-8E48-F33B09EF2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D9CCED-547C-112D-C519-BDBA36AF7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D7835-1065-95D5-3CC0-BF6FDC655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C39DE-7C6E-FBE4-3E2D-3189A0C2102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a:extLst>
              <a:ext uri="{FF2B5EF4-FFF2-40B4-BE49-F238E27FC236}">
                <a16:creationId xmlns:a16="http://schemas.microsoft.com/office/drawing/2014/main" id="{4B49D541-D54D-1B3B-3CA4-8FC2742DC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26100-AE39-9E98-F44D-5E73424B133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510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7AAC-3617-53BA-3E8F-9F34C912A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F5547-9719-AA20-0BFE-0A730CFAF26F}"/>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a:extLst>
              <a:ext uri="{FF2B5EF4-FFF2-40B4-BE49-F238E27FC236}">
                <a16:creationId xmlns:a16="http://schemas.microsoft.com/office/drawing/2014/main" id="{DD291B51-17B6-C323-8F1C-222B9CD36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E8635-ECFF-C1A8-A243-072B6B7A53A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8764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2F60-2F84-7EF2-BA62-3713A219F253}"/>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a:extLst>
              <a:ext uri="{FF2B5EF4-FFF2-40B4-BE49-F238E27FC236}">
                <a16:creationId xmlns:a16="http://schemas.microsoft.com/office/drawing/2014/main" id="{A5ED643E-F8D9-01BF-32E6-9F52A1EB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E63AD-367C-F363-C469-42A272AD59C3}"/>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799502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79E9-35B2-7156-E888-7C229108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0C1D6-7AD1-A644-72D9-29D6609D7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51D1-1701-4D5C-F007-47BFC4ADC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FC63-BDF5-1780-AD48-A2197AE83654}"/>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DE25DF8B-CDB9-E116-2B11-F9CB78DC0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94E9C-4F69-3D03-7928-71B576AE6A87}"/>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3659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40D3-30A4-B4B0-C376-C89F6CB22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04F91-E35A-4C3E-B13A-E035635E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C604B-4BBB-BD38-79BC-2C03672FD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703BD-4181-434B-0184-E5E21C774E3D}"/>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AC655C49-18E1-1146-F967-89744E25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4DC10-5055-7B1B-9465-C19E139B50FA}"/>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556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3D7C-95DD-DEFA-EC23-B19F8AA8D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59750-CD8E-0993-68E8-584C505CC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65614-B00F-2103-CA1E-3B9120B6B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E060CCC9-2544-DF1D-D28F-45A4EDE0F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F57D9-E45A-D265-ADFC-EA447A86D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870666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65142893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tore with shelves of medicine&#10;&#10;Description automatically generated with medium confidence">
            <a:extLst>
              <a:ext uri="{FF2B5EF4-FFF2-40B4-BE49-F238E27FC236}">
                <a16:creationId xmlns:a16="http://schemas.microsoft.com/office/drawing/2014/main" id="{758713D6-50B4-2871-31C8-77E61B4DD8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93763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7683"/>
            <a:ext cx="12191980" cy="6856718"/>
          </a:xfrm>
          <a:prstGeom prst="rect">
            <a:avLst/>
          </a:prstGeom>
        </p:spPr>
      </p:pic>
      <p:sp>
        <p:nvSpPr>
          <p:cNvPr id="9" name="Title 1">
            <a:extLst>
              <a:ext uri="{FF2B5EF4-FFF2-40B4-BE49-F238E27FC236}">
                <a16:creationId xmlns:a16="http://schemas.microsoft.com/office/drawing/2014/main" id="{4AE0154C-A997-78A2-C62E-B05A046FD36C}"/>
              </a:ext>
            </a:extLst>
          </p:cNvPr>
          <p:cNvSpPr>
            <a:spLocks noGrp="1"/>
          </p:cNvSpPr>
          <p:nvPr>
            <p:ph type="title"/>
          </p:nvPr>
        </p:nvSpPr>
        <p:spPr>
          <a:xfrm>
            <a:off x="699656" y="531380"/>
            <a:ext cx="3816095" cy="1938076"/>
          </a:xfrm>
        </p:spPr>
        <p:txBody>
          <a:bodyPr vert="horz" lIns="91440" tIns="45720" rIns="91440" bIns="45720" rtlCol="0">
            <a:normAutofit/>
          </a:bodyPr>
          <a:lstStyle/>
          <a:p>
            <a:r>
              <a:rPr lang="en-US" b="1" dirty="0">
                <a:solidFill>
                  <a:schemeClr val="bg1"/>
                </a:solidFill>
              </a:rPr>
              <a:t>Initiation of the First Smart Pharmacy</a:t>
            </a:r>
          </a:p>
        </p:txBody>
      </p:sp>
      <p:sp>
        <p:nvSpPr>
          <p:cNvPr id="10" name="Content Placeholder 8">
            <a:extLst>
              <a:ext uri="{FF2B5EF4-FFF2-40B4-BE49-F238E27FC236}">
                <a16:creationId xmlns:a16="http://schemas.microsoft.com/office/drawing/2014/main" id="{B1B611F9-C5BD-9A1F-C5D0-108D823B0F9C}"/>
              </a:ext>
            </a:extLst>
          </p:cNvPr>
          <p:cNvSpPr txBox="1">
            <a:spLocks/>
          </p:cNvSpPr>
          <p:nvPr/>
        </p:nvSpPr>
        <p:spPr>
          <a:xfrm>
            <a:off x="699655" y="2890866"/>
            <a:ext cx="3816096" cy="36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first smart pharmacy was launched in Dubai in 2017. The pharmacy uses a robotic dispensing system that can fill prescriptions in as little as 15 seconds. The system is also able to track the inventory of medication and alert the staff when it is low.</a:t>
            </a:r>
          </a:p>
        </p:txBody>
      </p:sp>
      <p:pic>
        <p:nvPicPr>
          <p:cNvPr id="11" name="Content Placeholder 4">
            <a:extLst>
              <a:ext uri="{FF2B5EF4-FFF2-40B4-BE49-F238E27FC236}">
                <a16:creationId xmlns:a16="http://schemas.microsoft.com/office/drawing/2014/main" id="{7A908E29-08B7-767C-321D-08C3D7644B9C}"/>
              </a:ext>
            </a:extLst>
          </p:cNvPr>
          <p:cNvPicPr>
            <a:picLocks noChangeAspect="1"/>
          </p:cNvPicPr>
          <p:nvPr/>
        </p:nvPicPr>
        <p:blipFill>
          <a:blip r:embed="rId3">
            <a:extLst>
              <a:ext uri="{28A0092B-C50C-407E-A947-70E740481C1C}">
                <a14:useLocalDpi xmlns:a14="http://schemas.microsoft.com/office/drawing/2010/main" val="0"/>
              </a:ext>
            </a:extLst>
          </a:blip>
          <a:srcRect l="3032" r="3032"/>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2" name="Picture 11" descr="Vaccine storage and manufacturing">
            <a:extLst>
              <a:ext uri="{FF2B5EF4-FFF2-40B4-BE49-F238E27FC236}">
                <a16:creationId xmlns:a16="http://schemas.microsoft.com/office/drawing/2014/main" id="{5D91A0DD-7BC3-42EF-74D8-7937417B300B}"/>
              </a:ext>
            </a:extLst>
          </p:cNvPr>
          <p:cNvPicPr>
            <a:picLocks noChangeAspect="1"/>
          </p:cNvPicPr>
          <p:nvPr/>
        </p:nvPicPr>
        <p:blipFill rotWithShape="1">
          <a:blip r:embed="rId4"/>
          <a:srcRect t="12570" b="2618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292677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2" name="Title 1">
            <a:extLst>
              <a:ext uri="{FF2B5EF4-FFF2-40B4-BE49-F238E27FC236}">
                <a16:creationId xmlns:a16="http://schemas.microsoft.com/office/drawing/2014/main" id="{730BB34B-6045-3E6A-1F53-5FB1A37B7FA8}"/>
              </a:ext>
            </a:extLst>
          </p:cNvPr>
          <p:cNvSpPr>
            <a:spLocks noGrp="1"/>
          </p:cNvSpPr>
          <p:nvPr>
            <p:ph type="title"/>
          </p:nvPr>
        </p:nvSpPr>
        <p:spPr>
          <a:xfrm>
            <a:off x="6850385" y="1370553"/>
            <a:ext cx="4725881" cy="2276997"/>
          </a:xfrm>
        </p:spPr>
        <p:txBody>
          <a:bodyPr>
            <a:noAutofit/>
          </a:bodyPr>
          <a:lstStyle/>
          <a:p>
            <a:r>
              <a:rPr lang="en-US" sz="2000" b="1" dirty="0">
                <a:solidFill>
                  <a:schemeClr val="bg1"/>
                </a:solidFill>
              </a:rPr>
              <a:t>King Faisal Specialist Hospital, Saudi Arabia</a:t>
            </a:r>
            <a:br>
              <a:rPr lang="en-US" sz="2000" dirty="0">
                <a:solidFill>
                  <a:schemeClr val="bg1"/>
                </a:solidFill>
              </a:rPr>
            </a:br>
            <a:br>
              <a:rPr lang="en-US" sz="1800" dirty="0">
                <a:solidFill>
                  <a:schemeClr val="bg1"/>
                </a:solidFill>
              </a:rPr>
            </a:br>
            <a:r>
              <a:rPr lang="en-US" sz="1800" dirty="0">
                <a:solidFill>
                  <a:schemeClr val="bg1"/>
                </a:solidFill>
              </a:rPr>
              <a:t>- Comprehensive Approach: Robotic dispensing, adherence, patient monitoring</a:t>
            </a:r>
            <a:br>
              <a:rPr lang="en-US" sz="1800" dirty="0">
                <a:solidFill>
                  <a:schemeClr val="bg1"/>
                </a:solidFill>
              </a:rPr>
            </a:br>
            <a:r>
              <a:rPr lang="en-US" sz="1800" dirty="0">
                <a:solidFill>
                  <a:schemeClr val="bg1"/>
                </a:solidFill>
              </a:rPr>
              <a:t>- Results: 20% error reduction, 5% improved safety, 10% adherence, 3% fewer readmissions</a:t>
            </a:r>
            <a:br>
              <a:rPr lang="en-US" sz="1800" dirty="0">
                <a:solidFill>
                  <a:schemeClr val="bg1"/>
                </a:solidFill>
              </a:rPr>
            </a:br>
            <a:endParaRPr lang="en-US" sz="1800" dirty="0">
              <a:solidFill>
                <a:schemeClr val="bg1"/>
              </a:solidFill>
            </a:endParaRPr>
          </a:p>
        </p:txBody>
      </p:sp>
      <p:sp>
        <p:nvSpPr>
          <p:cNvPr id="3" name="Title 1">
            <a:extLst>
              <a:ext uri="{FF2B5EF4-FFF2-40B4-BE49-F238E27FC236}">
                <a16:creationId xmlns:a16="http://schemas.microsoft.com/office/drawing/2014/main" id="{F24C2F54-933F-71B3-2310-38C03F463987}"/>
              </a:ext>
            </a:extLst>
          </p:cNvPr>
          <p:cNvSpPr txBox="1">
            <a:spLocks/>
          </p:cNvSpPr>
          <p:nvPr/>
        </p:nvSpPr>
        <p:spPr>
          <a:xfrm>
            <a:off x="6847154" y="3983245"/>
            <a:ext cx="5149201" cy="1882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rPr>
              <a:t>Cleveland Clinic Abu Dhabi Pharmacy, UAE</a:t>
            </a:r>
          </a:p>
          <a:p>
            <a:br>
              <a:rPr lang="en-US" sz="1400" dirty="0">
                <a:solidFill>
                  <a:schemeClr val="bg1"/>
                </a:solidFill>
              </a:rPr>
            </a:br>
            <a:r>
              <a:rPr lang="en-US" sz="1800" dirty="0">
                <a:solidFill>
                  <a:schemeClr val="bg1"/>
                </a:solidFill>
              </a:rPr>
              <a:t>- Integrated System: Robotic dispensing, tracking, patient education</a:t>
            </a:r>
            <a:br>
              <a:rPr lang="en-US" sz="1800" dirty="0">
                <a:solidFill>
                  <a:schemeClr val="bg1"/>
                </a:solidFill>
              </a:rPr>
            </a:br>
            <a:r>
              <a:rPr lang="en-US" sz="1800" dirty="0">
                <a:solidFill>
                  <a:schemeClr val="bg1"/>
                </a:solidFill>
              </a:rPr>
              <a:t>- Achievements: 10% fewer errors, 3% enhanced safety, 8% increased satisfaction</a:t>
            </a:r>
            <a:endParaRPr lang="en-US" sz="1400" dirty="0">
              <a:solidFill>
                <a:schemeClr val="bg1"/>
              </a:solidFill>
            </a:endParaRPr>
          </a:p>
        </p:txBody>
      </p:sp>
      <p:sp>
        <p:nvSpPr>
          <p:cNvPr id="4" name="Title 1">
            <a:extLst>
              <a:ext uri="{FF2B5EF4-FFF2-40B4-BE49-F238E27FC236}">
                <a16:creationId xmlns:a16="http://schemas.microsoft.com/office/drawing/2014/main" id="{00B47437-3CA8-43B7-3F8A-B61A2DEB25AA}"/>
              </a:ext>
            </a:extLst>
          </p:cNvPr>
          <p:cNvSpPr txBox="1">
            <a:spLocks/>
          </p:cNvSpPr>
          <p:nvPr/>
        </p:nvSpPr>
        <p:spPr>
          <a:xfrm>
            <a:off x="743708" y="1218208"/>
            <a:ext cx="4672012" cy="2963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000" b="1" dirty="0">
                <a:solidFill>
                  <a:schemeClr val="bg1"/>
                </a:solidFill>
              </a:rPr>
            </a:br>
            <a:br>
              <a:rPr lang="en-US" sz="2000" b="1" dirty="0">
                <a:solidFill>
                  <a:schemeClr val="bg1"/>
                </a:solidFill>
              </a:rPr>
            </a:br>
            <a:r>
              <a:rPr lang="en-US" sz="2000" b="1" dirty="0">
                <a:solidFill>
                  <a:schemeClr val="bg1"/>
                </a:solidFill>
              </a:rPr>
              <a:t>Al Zahra Hospital Pharmacy, Dubai</a:t>
            </a:r>
          </a:p>
          <a:p>
            <a:br>
              <a:rPr lang="en-US" sz="1800" dirty="0">
                <a:solidFill>
                  <a:schemeClr val="bg1"/>
                </a:solidFill>
              </a:rPr>
            </a:br>
            <a:r>
              <a:rPr lang="en-US" sz="1800" dirty="0">
                <a:solidFill>
                  <a:schemeClr val="bg1"/>
                </a:solidFill>
              </a:rPr>
              <a:t>- Efficiency: Rapid prescription filling</a:t>
            </a:r>
          </a:p>
          <a:p>
            <a:r>
              <a:rPr lang="en-US" sz="1800" dirty="0">
                <a:solidFill>
                  <a:schemeClr val="bg1"/>
                </a:solidFill>
              </a:rPr>
              <a:t> (15 seconds)</a:t>
            </a:r>
            <a:br>
              <a:rPr lang="en-US" sz="1800" dirty="0">
                <a:solidFill>
                  <a:schemeClr val="bg1"/>
                </a:solidFill>
              </a:rPr>
            </a:br>
            <a:r>
              <a:rPr lang="en-US" sz="1800" dirty="0">
                <a:solidFill>
                  <a:schemeClr val="bg1"/>
                </a:solidFill>
              </a:rPr>
              <a:t>- Inventory Management: Real-time tracking to prevent shortages</a:t>
            </a:r>
            <a:br>
              <a:rPr lang="en-US" sz="1800" dirty="0">
                <a:solidFill>
                  <a:schemeClr val="bg1"/>
                </a:solidFill>
              </a:rPr>
            </a:br>
            <a:r>
              <a:rPr lang="en-US" sz="1800" dirty="0">
                <a:solidFill>
                  <a:schemeClr val="bg1"/>
                </a:solidFill>
              </a:rPr>
              <a:t>- Outcomes: Reduced medication errors by 50%, 20% improvement in safety, 15% increased satisfaction</a:t>
            </a:r>
            <a:br>
              <a:rPr lang="en-US" sz="1800" dirty="0">
                <a:solidFill>
                  <a:schemeClr val="bg1"/>
                </a:solidFill>
              </a:rPr>
            </a:br>
            <a:br>
              <a:rPr lang="en-US" sz="1800" dirty="0">
                <a:solidFill>
                  <a:schemeClr val="bg1"/>
                </a:solidFill>
              </a:rPr>
            </a:br>
            <a:endParaRPr lang="en-US" sz="1800" dirty="0">
              <a:solidFill>
                <a:schemeClr val="bg1"/>
              </a:solidFill>
            </a:endParaRPr>
          </a:p>
        </p:txBody>
      </p:sp>
      <p:sp>
        <p:nvSpPr>
          <p:cNvPr id="6" name="Title 1">
            <a:extLst>
              <a:ext uri="{FF2B5EF4-FFF2-40B4-BE49-F238E27FC236}">
                <a16:creationId xmlns:a16="http://schemas.microsoft.com/office/drawing/2014/main" id="{FE0F037D-1055-C56E-FCB2-31AF4A1DB67A}"/>
              </a:ext>
            </a:extLst>
          </p:cNvPr>
          <p:cNvSpPr txBox="1">
            <a:spLocks/>
          </p:cNvSpPr>
          <p:nvPr/>
        </p:nvSpPr>
        <p:spPr>
          <a:xfrm>
            <a:off x="714121" y="3843492"/>
            <a:ext cx="5418932"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000" b="1" dirty="0">
                <a:solidFill>
                  <a:schemeClr val="bg1"/>
                </a:solidFill>
              </a:rPr>
            </a:br>
            <a:r>
              <a:rPr lang="en-US" sz="2000" b="1" dirty="0">
                <a:solidFill>
                  <a:schemeClr val="bg1"/>
                </a:solidFill>
              </a:rPr>
              <a:t>Hamad Medical Corporation Pharmacy, Qatar</a:t>
            </a:r>
          </a:p>
          <a:p>
            <a:br>
              <a:rPr lang="en-US" sz="1800" dirty="0">
                <a:solidFill>
                  <a:schemeClr val="bg1"/>
                </a:solidFill>
              </a:rPr>
            </a:br>
            <a:r>
              <a:rPr lang="en-US" sz="1800" dirty="0">
                <a:solidFill>
                  <a:schemeClr val="bg1"/>
                </a:solidFill>
              </a:rPr>
              <a:t>- Holistic System: Robotic dispensing, tracking,</a:t>
            </a:r>
          </a:p>
          <a:p>
            <a:r>
              <a:rPr lang="en-US" sz="1800" dirty="0">
                <a:solidFill>
                  <a:schemeClr val="bg1"/>
                </a:solidFill>
              </a:rPr>
              <a:t> patient education</a:t>
            </a:r>
            <a:br>
              <a:rPr lang="en-US" sz="1800" dirty="0">
                <a:solidFill>
                  <a:schemeClr val="bg1"/>
                </a:solidFill>
              </a:rPr>
            </a:br>
            <a:r>
              <a:rPr lang="en-US" sz="1800" dirty="0">
                <a:solidFill>
                  <a:schemeClr val="bg1"/>
                </a:solidFill>
              </a:rPr>
              <a:t>- Improvements: 30% fewer errors, 10% better safety,</a:t>
            </a:r>
          </a:p>
          <a:p>
            <a:r>
              <a:rPr lang="en-US" sz="1800" dirty="0">
                <a:solidFill>
                  <a:schemeClr val="bg1"/>
                </a:solidFill>
              </a:rPr>
              <a:t> 5% enhanced adherence</a:t>
            </a:r>
            <a:br>
              <a:rPr lang="en-US" sz="1800" dirty="0">
                <a:solidFill>
                  <a:schemeClr val="bg1"/>
                </a:solidFill>
              </a:rPr>
            </a:br>
            <a:endParaRPr lang="en-US" sz="1800" dirty="0">
              <a:solidFill>
                <a:schemeClr val="bg1"/>
              </a:solidFill>
            </a:endParaRPr>
          </a:p>
        </p:txBody>
      </p:sp>
      <p:sp>
        <p:nvSpPr>
          <p:cNvPr id="7" name="Title 1">
            <a:extLst>
              <a:ext uri="{FF2B5EF4-FFF2-40B4-BE49-F238E27FC236}">
                <a16:creationId xmlns:a16="http://schemas.microsoft.com/office/drawing/2014/main" id="{9D963AB1-513D-1D40-0ECE-A4BBC4F150AD}"/>
              </a:ext>
            </a:extLst>
          </p:cNvPr>
          <p:cNvSpPr txBox="1">
            <a:spLocks/>
          </p:cNvSpPr>
          <p:nvPr/>
        </p:nvSpPr>
        <p:spPr>
          <a:xfrm>
            <a:off x="2372365" y="992386"/>
            <a:ext cx="8186448" cy="451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Smart Pharmacy Systems: A Comparative Overview</a:t>
            </a:r>
            <a:br>
              <a:rPr lang="en-US" sz="2800" b="1" dirty="0">
                <a:solidFill>
                  <a:schemeClr val="bg1"/>
                </a:solidFill>
              </a:rPr>
            </a:br>
            <a:br>
              <a:rPr lang="en-US" sz="2800" b="1" dirty="0">
                <a:solidFill>
                  <a:schemeClr val="bg1"/>
                </a:solidFill>
              </a:rPr>
            </a:br>
            <a:endParaRPr lang="en-US" sz="2800" b="1" dirty="0">
              <a:solidFill>
                <a:schemeClr val="bg1"/>
              </a:solidFill>
            </a:endParaRPr>
          </a:p>
        </p:txBody>
      </p:sp>
      <p:cxnSp>
        <p:nvCxnSpPr>
          <p:cNvPr id="9" name="Straight Connector 8">
            <a:extLst>
              <a:ext uri="{FF2B5EF4-FFF2-40B4-BE49-F238E27FC236}">
                <a16:creationId xmlns:a16="http://schemas.microsoft.com/office/drawing/2014/main" id="{1E7E4DBF-9677-9740-B7D9-6B7DE5EEFFBE}"/>
              </a:ext>
            </a:extLst>
          </p:cNvPr>
          <p:cNvCxnSpPr/>
          <p:nvPr/>
        </p:nvCxnSpPr>
        <p:spPr>
          <a:xfrm>
            <a:off x="6096000" y="1579369"/>
            <a:ext cx="0" cy="48459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EF2AE6-E3CF-4D3B-E170-10864627FF64}"/>
              </a:ext>
            </a:extLst>
          </p:cNvPr>
          <p:cNvCxnSpPr>
            <a:cxnSpLocks/>
          </p:cNvCxnSpPr>
          <p:nvPr/>
        </p:nvCxnSpPr>
        <p:spPr>
          <a:xfrm flipH="1">
            <a:off x="681747" y="4002331"/>
            <a:ext cx="111646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17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B4ECF-1E81-5858-716B-B913889E074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19" y="1"/>
            <a:ext cx="12191981" cy="6857989"/>
          </a:xfrm>
          <a:prstGeom prst="rect">
            <a:avLst/>
          </a:prstGeom>
        </p:spPr>
      </p:pic>
      <p:sp>
        <p:nvSpPr>
          <p:cNvPr id="8" name="Title 7">
            <a:extLst>
              <a:ext uri="{FF2B5EF4-FFF2-40B4-BE49-F238E27FC236}">
                <a16:creationId xmlns:a16="http://schemas.microsoft.com/office/drawing/2014/main" id="{69829031-023E-9981-E2A8-7484209F38BD}"/>
              </a:ext>
            </a:extLst>
          </p:cNvPr>
          <p:cNvSpPr>
            <a:spLocks noGrp="1"/>
          </p:cNvSpPr>
          <p:nvPr>
            <p:ph type="title"/>
          </p:nvPr>
        </p:nvSpPr>
        <p:spPr/>
        <p:txBody>
          <a:bodyPr vert="horz" lIns="91440" tIns="45720" rIns="91440" bIns="45720" rtlCol="0" anchor="ctr">
            <a:normAutofit/>
          </a:bodyPr>
          <a:lstStyle/>
          <a:p>
            <a:r>
              <a:rPr lang="en-US" b="1">
                <a:ln w="22225">
                  <a:solidFill>
                    <a:srgbClr val="FFFFFF"/>
                  </a:solidFill>
                </a:ln>
                <a:solidFill>
                  <a:srgbClr val="FFFFFF"/>
                </a:solidFill>
              </a:rPr>
              <a:t>Implementation and Impact</a:t>
            </a:r>
          </a:p>
        </p:txBody>
      </p:sp>
      <p:sp>
        <p:nvSpPr>
          <p:cNvPr id="10" name="Text Placeholder 2">
            <a:extLst>
              <a:ext uri="{FF2B5EF4-FFF2-40B4-BE49-F238E27FC236}">
                <a16:creationId xmlns:a16="http://schemas.microsoft.com/office/drawing/2014/main" id="{187BACCF-46AD-99DA-682C-CDFFD23FAEAF}"/>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FFFF"/>
                </a:solidFill>
              </a:rPr>
              <a:t>The implementation of smart pharmacy technology has had a number of positive impacts on patient care. Studies have shown that smart pharmacies can reduce medication errors by up to 50%. They can also improve patient adherence to medication regimens, which can lead to better health outcomes.</a:t>
            </a:r>
          </a:p>
          <a:p>
            <a:endParaRPr lang="en-US" sz="2400" dirty="0">
              <a:solidFill>
                <a:srgbClr val="FFFFFF"/>
              </a:solidFill>
            </a:endParaRPr>
          </a:p>
          <a:p>
            <a:pPr marL="0" indent="0" algn="ctr">
              <a:buNone/>
            </a:pPr>
            <a:r>
              <a:rPr lang="en-US" dirty="0">
                <a:solidFill>
                  <a:srgbClr val="FFFFFF"/>
                </a:solidFill>
              </a:rPr>
              <a:t>Statistics:</a:t>
            </a:r>
          </a:p>
          <a:p>
            <a:r>
              <a:rPr lang="en-US" sz="2400" dirty="0">
                <a:solidFill>
                  <a:srgbClr val="FFFFFF"/>
                </a:solidFill>
              </a:rPr>
              <a:t>Smart pharmacies can reduce medication errors by up to 50%.</a:t>
            </a:r>
          </a:p>
          <a:p>
            <a:r>
              <a:rPr lang="en-US" sz="2400" dirty="0">
                <a:solidFill>
                  <a:srgbClr val="FFFFFF"/>
                </a:solidFill>
              </a:rPr>
              <a:t>Smart pharmacies can improve patient adherence to medication regimens by up to 20%.</a:t>
            </a:r>
          </a:p>
          <a:p>
            <a:r>
              <a:rPr lang="en-US" sz="2400" dirty="0">
                <a:solidFill>
                  <a:srgbClr val="FFFFFF"/>
                </a:solidFill>
              </a:rPr>
              <a:t>90% of patients reported increased convenience with smart pharmacy services.</a:t>
            </a:r>
          </a:p>
          <a:p>
            <a:r>
              <a:rPr lang="en-US" sz="2400" dirty="0"/>
              <a:t>95% of patients were satisfied with the speed and accuracy of the service.</a:t>
            </a:r>
          </a:p>
          <a:p>
            <a:endParaRPr lang="en-US" sz="2400" dirty="0">
              <a:solidFill>
                <a:srgbClr val="FFFFFF"/>
              </a:solidFill>
            </a:endParaRPr>
          </a:p>
        </p:txBody>
      </p:sp>
    </p:spTree>
    <p:extLst>
      <p:ext uri="{BB962C8B-B14F-4D97-AF65-F5344CB8AC3E}">
        <p14:creationId xmlns:p14="http://schemas.microsoft.com/office/powerpoint/2010/main" val="550692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8412880"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System Architecture [Phase diagram]</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709808" y="1866695"/>
            <a:ext cx="10772383"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0" marR="0" lvl="0" indent="0" algn="l" defTabSz="914400" rtl="0" eaLnBrk="1" fontAlgn="auto" latinLnBrk="0" hangingPunct="1">
              <a:lnSpc>
                <a:spcPct val="150000"/>
              </a:lnSpc>
              <a:spcBef>
                <a:spcPts val="0"/>
              </a:spcBef>
              <a:spcAft>
                <a:spcPts val="0"/>
              </a:spcAft>
              <a:buClr>
                <a:srgbClr val="315354"/>
              </a:buClr>
              <a:buSzPct val="61000"/>
              <a:buNone/>
              <a:tabLst/>
              <a:defRPr/>
            </a:pP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4" name="Picture 3">
            <a:extLst>
              <a:ext uri="{FF2B5EF4-FFF2-40B4-BE49-F238E27FC236}">
                <a16:creationId xmlns:a16="http://schemas.microsoft.com/office/drawing/2014/main" id="{7734C3FD-0AFB-DA84-1CF8-6BE4B4322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49" y="2572327"/>
            <a:ext cx="11260899" cy="2714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130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a:solidFill>
                  <a:schemeClr val="bg1"/>
                </a:solidFill>
                <a:latin typeface="Josefin Sans" pitchFamily="2" charset="0"/>
                <a:cs typeface="Akhbar MT" pitchFamily="2" charset="-78"/>
              </a:rPr>
              <a:t>Possible Techniques</a:t>
            </a:r>
            <a:endParaRPr lang="en-US" sz="3400" b="1" dirty="0">
              <a:solidFill>
                <a:schemeClr val="bg1"/>
              </a:solidFill>
              <a:latin typeface="Josefin Sans" pitchFamily="2" charset="0"/>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920199" y="1745087"/>
            <a:ext cx="547889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60000"/>
                  <a:lumOff val="40000"/>
                </a:schemeClr>
              </a:buClr>
              <a:buSzPct val="61000"/>
              <a:buFont typeface="Wingdings" panose="05000000000000000000" pitchFamily="2" charset="2"/>
              <a:buChar char="v"/>
              <a:tabLst/>
              <a:defRPr/>
            </a:pPr>
            <a:r>
              <a:rPr lang="en-US" sz="3200" b="1" kern="0" dirty="0">
                <a:solidFill>
                  <a:srgbClr val="00758F"/>
                </a:solidFill>
                <a:effectLst>
                  <a:outerShdw blurRad="38100" dist="38100" dir="2700000" algn="tl">
                    <a:srgbClr val="000000">
                      <a:alpha val="43137"/>
                    </a:srgbClr>
                  </a:outerShdw>
                </a:effectLst>
                <a:latin typeface="Times New Roman" panose="02020603050405020304" pitchFamily="18" charset="0"/>
              </a:rPr>
              <a:t>Software</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Desktop Application</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Database Management</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IoT Inventory Tracking</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Predictive Consumption Modeling</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5. Embedded Software </a:t>
            </a: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6866119" y="1745087"/>
            <a:ext cx="4858854"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rgbClr val="00758F"/>
                </a:solidFill>
                <a:latin typeface="Times New Roman" panose="02020603050405020304" pitchFamily="18" charset="0"/>
              </a:rPr>
              <a:t>Hardware</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Ball Screw Slider</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Gripper With Worm Gears.</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spTree>
    <p:extLst>
      <p:ext uri="{BB962C8B-B14F-4D97-AF65-F5344CB8AC3E}">
        <p14:creationId xmlns:p14="http://schemas.microsoft.com/office/powerpoint/2010/main" val="1771195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16011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Graph Algorithm</a:t>
            </a:r>
          </a:p>
        </p:txBody>
      </p:sp>
      <p:sp>
        <p:nvSpPr>
          <p:cNvPr id="2" name="Content Placeholder 2">
            <a:extLst>
              <a:ext uri="{FF2B5EF4-FFF2-40B4-BE49-F238E27FC236}">
                <a16:creationId xmlns:a16="http://schemas.microsoft.com/office/drawing/2014/main" id="{3C6B731C-7F1A-C9C7-24A3-2AF1F784995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 We need to have a graph to find the shortest for gripping certain medicine.  After some search we found some algorithms like :</a:t>
            </a:r>
          </a:p>
          <a:p>
            <a:pPr marL="0" indent="0">
              <a:buFont typeface="Arial" panose="020B0604020202020204" pitchFamily="34" charset="0"/>
              <a:buNone/>
            </a:pPr>
            <a:r>
              <a:rPr lang="en-US" dirty="0">
                <a:solidFill>
                  <a:schemeClr val="bg1"/>
                </a:solidFill>
              </a:rPr>
              <a:t>BFS , A* , Dijkstra and Bellman-Ford but we found that BFS or A* can be used for our project here is a little comparison between them :</a:t>
            </a:r>
          </a:p>
        </p:txBody>
      </p:sp>
    </p:spTree>
    <p:extLst>
      <p:ext uri="{BB962C8B-B14F-4D97-AF65-F5344CB8AC3E}">
        <p14:creationId xmlns:p14="http://schemas.microsoft.com/office/powerpoint/2010/main" val="1165916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16011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Graph Algorithm</a:t>
            </a:r>
          </a:p>
        </p:txBody>
      </p:sp>
      <p:graphicFrame>
        <p:nvGraphicFramePr>
          <p:cNvPr id="3" name="Table 2">
            <a:extLst>
              <a:ext uri="{FF2B5EF4-FFF2-40B4-BE49-F238E27FC236}">
                <a16:creationId xmlns:a16="http://schemas.microsoft.com/office/drawing/2014/main" id="{CCAC0142-E4FD-19BF-1F9E-DC0DBDD51B13}"/>
              </a:ext>
            </a:extLst>
          </p:cNvPr>
          <p:cNvGraphicFramePr>
            <a:graphicFrameLocks noGrp="1"/>
          </p:cNvGraphicFramePr>
          <p:nvPr>
            <p:extLst>
              <p:ext uri="{D42A27DB-BD31-4B8C-83A1-F6EECF244321}">
                <p14:modId xmlns:p14="http://schemas.microsoft.com/office/powerpoint/2010/main" val="2063478230"/>
              </p:ext>
            </p:extLst>
          </p:nvPr>
        </p:nvGraphicFramePr>
        <p:xfrm>
          <a:off x="1476400" y="2125137"/>
          <a:ext cx="9239199" cy="3776600"/>
        </p:xfrm>
        <a:graphic>
          <a:graphicData uri="http://schemas.openxmlformats.org/drawingml/2006/table">
            <a:tbl>
              <a:tblPr firstRow="1" bandRow="1">
                <a:tableStyleId>{7E9639D4-E3E2-4D34-9284-5A2195B3D0D7}</a:tableStyleId>
              </a:tblPr>
              <a:tblGrid>
                <a:gridCol w="2468829">
                  <a:extLst>
                    <a:ext uri="{9D8B030D-6E8A-4147-A177-3AD203B41FA5}">
                      <a16:colId xmlns:a16="http://schemas.microsoft.com/office/drawing/2014/main" val="3271029625"/>
                    </a:ext>
                  </a:extLst>
                </a:gridCol>
                <a:gridCol w="3147060">
                  <a:extLst>
                    <a:ext uri="{9D8B030D-6E8A-4147-A177-3AD203B41FA5}">
                      <a16:colId xmlns:a16="http://schemas.microsoft.com/office/drawing/2014/main" val="906326929"/>
                    </a:ext>
                  </a:extLst>
                </a:gridCol>
                <a:gridCol w="3623310">
                  <a:extLst>
                    <a:ext uri="{9D8B030D-6E8A-4147-A177-3AD203B41FA5}">
                      <a16:colId xmlns:a16="http://schemas.microsoft.com/office/drawing/2014/main" val="1138224322"/>
                    </a:ext>
                  </a:extLst>
                </a:gridCol>
              </a:tblGrid>
              <a:tr h="473245">
                <a:tc>
                  <a:txBody>
                    <a:bodyPr/>
                    <a:lstStyle/>
                    <a:p>
                      <a:pPr marL="0" algn="ctr" defTabSz="914400" rtl="0" eaLnBrk="1" latinLnBrk="0" hangingPunct="1"/>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Features </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BFS</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sym typeface="Gudea"/>
                        </a:rPr>
                        <a:t>A</a:t>
                      </a: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597490605"/>
                  </a:ext>
                </a:extLst>
              </a:tr>
              <a:tr h="660671">
                <a:tc>
                  <a:txBody>
                    <a:bodyPr/>
                    <a:lstStyle/>
                    <a:p>
                      <a:pPr algn="l"/>
                      <a:r>
                        <a:rPr lang="en-US" sz="1800" i="0" kern="1200" dirty="0">
                          <a:solidFill>
                            <a:schemeClr val="bg1"/>
                          </a:solidFill>
                          <a:effectLst/>
                          <a:latin typeface="+mn-lt"/>
                          <a:ea typeface="+mn-ea"/>
                          <a:cs typeface="+mn-cs"/>
                        </a:rPr>
                        <a:t>Graph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Weighted or 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8358969"/>
                  </a:ext>
                </a:extLst>
              </a:tr>
              <a:tr h="660671">
                <a:tc>
                  <a:txBody>
                    <a:bodyPr/>
                    <a:lstStyle/>
                    <a:p>
                      <a:pPr algn="l"/>
                      <a:r>
                        <a:rPr lang="en-US" sz="1800" i="0" kern="1200" dirty="0">
                          <a:solidFill>
                            <a:schemeClr val="bg1"/>
                          </a:solidFill>
                          <a:effectLst/>
                          <a:latin typeface="+mn-lt"/>
                          <a:ea typeface="+mn-ea"/>
                          <a:cs typeface="+mn-cs"/>
                        </a:rPr>
                        <a:t>Path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noProof="0" dirty="0">
                          <a:solidFill>
                            <a:schemeClr val="bg1"/>
                          </a:solidFill>
                          <a:effectLst/>
                          <a:latin typeface="+mn-lt"/>
                          <a:ea typeface="+mn-ea"/>
                          <a:cs typeface="+mn-cs"/>
                        </a:rPr>
                        <a:t>Shortest</a:t>
                      </a:r>
                      <a:r>
                        <a:rPr lang="en-US" sz="1800" i="0" kern="1200" dirty="0">
                          <a:solidFill>
                            <a:schemeClr val="bg1"/>
                          </a:solidFill>
                          <a:effectLst/>
                          <a:latin typeface="+mn-lt"/>
                          <a:ea typeface="+mn-ea"/>
                          <a:cs typeface="+mn-cs"/>
                        </a:rPr>
                        <a: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Shortest or minimum cost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713936124"/>
                  </a:ext>
                </a:extLst>
              </a:tr>
              <a:tr h="660671">
                <a:tc>
                  <a:txBody>
                    <a:bodyPr/>
                    <a:lstStyle/>
                    <a:p>
                      <a:pPr algn="l"/>
                      <a:r>
                        <a:rPr lang="en-US" sz="1800" i="0" kern="1200" dirty="0">
                          <a:solidFill>
                            <a:schemeClr val="bg1"/>
                          </a:solidFill>
                          <a:effectLst/>
                          <a:latin typeface="+mn-lt"/>
                          <a:ea typeface="+mn-ea"/>
                          <a:cs typeface="+mn-cs"/>
                        </a:rPr>
                        <a:t>Efficiency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Simple, but less efficient in large graphs</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More efficient, especially with a good heuristic</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0638514"/>
                  </a:ext>
                </a:extLst>
              </a:tr>
              <a:tr h="660671">
                <a:tc>
                  <a:txBody>
                    <a:bodyPr/>
                    <a:lstStyle/>
                    <a:p>
                      <a:pPr algn="l"/>
                      <a:r>
                        <a:rPr lang="en-US" sz="1800" i="0" kern="1200" dirty="0">
                          <a:solidFill>
                            <a:schemeClr val="bg1"/>
                          </a:solidFill>
                          <a:effectLst/>
                          <a:latin typeface="+mn-lt"/>
                          <a:ea typeface="+mn-ea"/>
                          <a:cs typeface="+mn-cs"/>
                        </a:rPr>
                        <a:t>Complexity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O(V + 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O(|V| log(|V|) + |E|)</a:t>
                      </a:r>
                      <a:endParaRPr lang="en-US" dirty="0">
                        <a:solidFill>
                          <a:schemeClr val="bg1"/>
                        </a:solidFill>
                      </a:endParaRPr>
                    </a:p>
                    <a:p>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713310385"/>
                  </a:ext>
                </a:extLst>
              </a:tr>
              <a:tr h="660671">
                <a:tc>
                  <a:txBody>
                    <a:bodyPr/>
                    <a:lstStyle/>
                    <a:p>
                      <a:pPr algn="l"/>
                      <a:r>
                        <a:rPr lang="en-US" sz="1800" i="0" kern="1200" dirty="0">
                          <a:solidFill>
                            <a:schemeClr val="bg1"/>
                          </a:solidFill>
                          <a:effectLst/>
                          <a:latin typeface="+mn-lt"/>
                          <a:ea typeface="+mn-ea"/>
                          <a:cs typeface="+mn-cs"/>
                        </a:rPr>
                        <a:t>Heuristic function</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Not applicable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Required for effective path guidance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892089519"/>
                  </a:ext>
                </a:extLst>
              </a:tr>
            </a:tbl>
          </a:graphicData>
        </a:graphic>
      </p:graphicFrame>
    </p:spTree>
    <p:extLst>
      <p:ext uri="{BB962C8B-B14F-4D97-AF65-F5344CB8AC3E}">
        <p14:creationId xmlns:p14="http://schemas.microsoft.com/office/powerpoint/2010/main" val="2880683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6543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Desktop Application</a:t>
            </a:r>
          </a:p>
        </p:txBody>
      </p:sp>
      <p:pic>
        <p:nvPicPr>
          <p:cNvPr id="7" name="Picture 6">
            <a:extLst>
              <a:ext uri="{FF2B5EF4-FFF2-40B4-BE49-F238E27FC236}">
                <a16:creationId xmlns:a16="http://schemas.microsoft.com/office/drawing/2014/main" id="{4E593F91-1ECD-76E5-5627-48A3B96C9A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73266" y="2237402"/>
            <a:ext cx="2292998"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378CEB-6683-B586-8286-EDC0CF5432A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712968" y="2236660"/>
            <a:ext cx="2766061" cy="1991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logo of a python&#10;&#10;Description automatically generated">
            <a:extLst>
              <a:ext uri="{FF2B5EF4-FFF2-40B4-BE49-F238E27FC236}">
                <a16:creationId xmlns:a16="http://schemas.microsoft.com/office/drawing/2014/main" id="{293897A9-D609-4B64-AF3E-217F3C0F726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11" r="4212"/>
          <a:stretch/>
        </p:blipFill>
        <p:spPr>
          <a:xfrm>
            <a:off x="8398122" y="2237402"/>
            <a:ext cx="2971800"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5D522F37-8536-7E9F-55EF-4D15E3A8184A}"/>
              </a:ext>
            </a:extLst>
          </p:cNvPr>
          <p:cNvSpPr txBox="1"/>
          <p:nvPr/>
        </p:nvSpPr>
        <p:spPr>
          <a:xfrm>
            <a:off x="5506222" y="4994975"/>
            <a:ext cx="1179554" cy="523220"/>
          </a:xfrm>
          <a:prstGeom prst="rect">
            <a:avLst/>
          </a:prstGeom>
          <a:noFill/>
        </p:spPr>
        <p:txBody>
          <a:bodyPr wrap="none" rtlCol="0">
            <a:spAutoFit/>
          </a:bodyPr>
          <a:lstStyle/>
          <a:p>
            <a:r>
              <a:rPr lang="en-US" sz="2800" b="1" dirty="0" err="1">
                <a:solidFill>
                  <a:schemeClr val="bg1"/>
                </a:solidFill>
              </a:rPr>
              <a:t>PySide</a:t>
            </a:r>
            <a:endParaRPr lang="en-US" sz="2800" b="1" dirty="0">
              <a:solidFill>
                <a:schemeClr val="bg1"/>
              </a:solidFill>
            </a:endParaRPr>
          </a:p>
        </p:txBody>
      </p:sp>
      <p:sp>
        <p:nvSpPr>
          <p:cNvPr id="20" name="TextBox 19">
            <a:extLst>
              <a:ext uri="{FF2B5EF4-FFF2-40B4-BE49-F238E27FC236}">
                <a16:creationId xmlns:a16="http://schemas.microsoft.com/office/drawing/2014/main" id="{C6615CCF-9510-3B1B-D2E3-F155657E8A2B}"/>
              </a:ext>
            </a:extLst>
          </p:cNvPr>
          <p:cNvSpPr txBox="1"/>
          <p:nvPr/>
        </p:nvSpPr>
        <p:spPr>
          <a:xfrm>
            <a:off x="1228023" y="4632974"/>
            <a:ext cx="2238241" cy="461665"/>
          </a:xfrm>
          <a:prstGeom prst="rect">
            <a:avLst/>
          </a:prstGeom>
          <a:noFill/>
        </p:spPr>
        <p:txBody>
          <a:bodyPr wrap="none" rtlCol="0">
            <a:spAutoFit/>
          </a:bodyPr>
          <a:lstStyle/>
          <a:p>
            <a:r>
              <a:rPr lang="en-US" sz="2400" b="1" dirty="0">
                <a:solidFill>
                  <a:schemeClr val="bg1"/>
                </a:solidFill>
              </a:rPr>
              <a:t>Windows Forms</a:t>
            </a:r>
          </a:p>
        </p:txBody>
      </p:sp>
      <p:sp>
        <p:nvSpPr>
          <p:cNvPr id="21" name="TextBox 20">
            <a:extLst>
              <a:ext uri="{FF2B5EF4-FFF2-40B4-BE49-F238E27FC236}">
                <a16:creationId xmlns:a16="http://schemas.microsoft.com/office/drawing/2014/main" id="{2D298324-6C2B-DC1C-FEE6-F7ED9FFA775D}"/>
              </a:ext>
            </a:extLst>
          </p:cNvPr>
          <p:cNvSpPr txBox="1"/>
          <p:nvPr/>
        </p:nvSpPr>
        <p:spPr>
          <a:xfrm>
            <a:off x="9575311" y="4733365"/>
            <a:ext cx="965777" cy="523220"/>
          </a:xfrm>
          <a:prstGeom prst="rect">
            <a:avLst/>
          </a:prstGeom>
          <a:noFill/>
        </p:spPr>
        <p:txBody>
          <a:bodyPr wrap="none" rtlCol="0">
            <a:spAutoFit/>
          </a:bodyPr>
          <a:lstStyle/>
          <a:p>
            <a:r>
              <a:rPr lang="en-US" sz="2800" b="1" dirty="0" err="1">
                <a:solidFill>
                  <a:schemeClr val="bg1"/>
                </a:solidFill>
              </a:rPr>
              <a:t>PyQT</a:t>
            </a:r>
            <a:endParaRPr lang="en-US" sz="2800" b="1" dirty="0">
              <a:solidFill>
                <a:schemeClr val="bg1"/>
              </a:solidFill>
            </a:endParaRPr>
          </a:p>
        </p:txBody>
      </p:sp>
    </p:spTree>
    <p:extLst>
      <p:ext uri="{BB962C8B-B14F-4D97-AF65-F5344CB8AC3E}">
        <p14:creationId xmlns:p14="http://schemas.microsoft.com/office/powerpoint/2010/main" val="419162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ppt_x"/>
                                          </p:val>
                                        </p:tav>
                                      </p:tavLst>
                                    </p:anim>
                                    <p:anim calcmode="lin" valueType="num">
                                      <p:cBhvr additive="base">
                                        <p:cTn id="15" dur="500"/>
                                        <p:tgtEl>
                                          <p:spTgt spid="21"/>
                                        </p:tgtEl>
                                        <p:attrNameLst>
                                          <p:attrName>ppt_y</p:attrName>
                                        </p:attrNameLst>
                                      </p:cBhvr>
                                      <p:tavLst>
                                        <p:tav tm="0">
                                          <p:val>
                                            <p:strVal val="ppt_y"/>
                                          </p:val>
                                        </p:tav>
                                        <p:tav tm="100000">
                                          <p:val>
                                            <p:strVal val="1+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9236"/>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6340" cy="707886"/>
          </a:xfrm>
          <a:prstGeom prst="rect">
            <a:avLst/>
          </a:prstGeom>
          <a:noFill/>
        </p:spPr>
        <p:txBody>
          <a:bodyPr wrap="none" rtlCol="0">
            <a:spAutoFit/>
          </a:bodyPr>
          <a:lstStyle/>
          <a:p>
            <a:pPr marL="571500" indent="-571500">
              <a:buFont typeface="Wingdings" panose="05000000000000000000" pitchFamily="2" charset="2"/>
              <a:buChar char="v"/>
            </a:pPr>
            <a:r>
              <a:rPr lang="en-US" sz="4000" b="1" dirty="0">
                <a:solidFill>
                  <a:schemeClr val="bg1"/>
                </a:solidFill>
                <a:latin typeface="Times New Roman" panose="02020603050405020304" pitchFamily="18" charset="0"/>
                <a:cs typeface="Times New Roman" panose="02020603050405020304" pitchFamily="18" charset="0"/>
              </a:rPr>
              <a:t>Database</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8711999" y="2253982"/>
            <a:ext cx="2348753" cy="234875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9131200" y="4751133"/>
            <a:ext cx="1510350" cy="553998"/>
          </a:xfrm>
          <a:prstGeom prst="rect">
            <a:avLst/>
          </a:prstGeom>
          <a:noFill/>
        </p:spPr>
        <p:txBody>
          <a:bodyPr wrap="non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097741"/>
            <a:ext cx="5438187" cy="3929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Utilizing a local database server, such as MySQL, presents an advantageous solution for managing doctors' information and medicine inventory. </a:t>
            </a:r>
          </a:p>
          <a:p>
            <a:endParaRPr lang="en-US" sz="1200" dirty="0">
              <a:solidFill>
                <a:schemeClr val="bg1"/>
              </a:solidFill>
            </a:endParaRPr>
          </a:p>
          <a:p>
            <a:r>
              <a:rPr lang="en-US" sz="2200" dirty="0">
                <a:solidFill>
                  <a:schemeClr val="bg1"/>
                </a:solidFill>
              </a:rPr>
              <a:t>The proximity of these data sets within the same network eliminates the necessity for a global database. Leveraging a local server streamlines data management, ensuring efficient access and control while optimizing network resources.</a:t>
            </a:r>
          </a:p>
        </p:txBody>
      </p:sp>
    </p:spTree>
    <p:extLst>
      <p:ext uri="{BB962C8B-B14F-4D97-AF65-F5344CB8AC3E}">
        <p14:creationId xmlns:p14="http://schemas.microsoft.com/office/powerpoint/2010/main" val="4227394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822154" cy="707886"/>
          </a:xfrm>
          <a:prstGeom prst="rect">
            <a:avLst/>
          </a:prstGeom>
          <a:noFill/>
        </p:spPr>
        <p:txBody>
          <a:bodyPr wrap="none" rtlCol="0">
            <a:spAutoFit/>
          </a:bodyPr>
          <a:lstStyle/>
          <a:p>
            <a:pPr marL="571500" indent="-571500">
              <a:buFont typeface="Wingdings" panose="05000000000000000000" pitchFamily="2" charset="2"/>
              <a:buChar char="v"/>
            </a:pPr>
            <a:r>
              <a:rPr lang="en-US" sz="4000" b="1" dirty="0">
                <a:solidFill>
                  <a:schemeClr val="bg1"/>
                </a:solidFill>
                <a:latin typeface="Times New Roman" panose="02020603050405020304" pitchFamily="18" charset="0"/>
                <a:cs typeface="Times New Roman" panose="02020603050405020304" pitchFamily="18" charset="0"/>
              </a:rPr>
              <a:t>Machine Learning</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6" name="TextBox 5">
            <a:extLst>
              <a:ext uri="{FF2B5EF4-FFF2-40B4-BE49-F238E27FC236}">
                <a16:creationId xmlns:a16="http://schemas.microsoft.com/office/drawing/2014/main" id="{2D951CAA-CC4C-2775-4653-189A01DFE287}"/>
              </a:ext>
            </a:extLst>
          </p:cNvPr>
          <p:cNvSpPr txBox="1"/>
          <p:nvPr/>
        </p:nvSpPr>
        <p:spPr>
          <a:xfrm>
            <a:off x="887505" y="2294638"/>
            <a:ext cx="6158752" cy="2862322"/>
          </a:xfrm>
          <a:prstGeom prst="rect">
            <a:avLst/>
          </a:prstGeom>
          <a:noFill/>
        </p:spPr>
        <p:txBody>
          <a:bodyPr wrap="square">
            <a:spAutoFit/>
          </a:bodyPr>
          <a:lstStyle/>
          <a:p>
            <a:pPr>
              <a:lnSpc>
                <a:spcPct val="100000"/>
              </a:lnSpc>
            </a:pPr>
            <a:r>
              <a:rPr lang="en-US" sz="2000" dirty="0">
                <a:solidFill>
                  <a:schemeClr val="bg1"/>
                </a:solidFill>
              </a:rPr>
              <a:t>A machine learning model trained on historical patient data will predict future medication consumption patterns. This predictive capability will inform inventory management strategies and optimize procurement processes, ensuring adequate stock levels. we have two models </a:t>
            </a:r>
          </a:p>
          <a:p>
            <a:pPr>
              <a:lnSpc>
                <a:spcPct val="100000"/>
              </a:lnSpc>
            </a:pPr>
            <a:endParaRPr lang="en-US" sz="2000" dirty="0">
              <a:solidFill>
                <a:schemeClr val="bg1"/>
              </a:solidFill>
            </a:endParaRPr>
          </a:p>
          <a:p>
            <a:pPr marL="342900" indent="-342900" algn="ctr">
              <a:lnSpc>
                <a:spcPct val="100000"/>
              </a:lnSpc>
              <a:buFont typeface="+mj-lt"/>
              <a:buAutoNum type="arabicPeriod"/>
            </a:pPr>
            <a:r>
              <a:rPr lang="en-US" sz="2000" dirty="0">
                <a:solidFill>
                  <a:schemeClr val="bg1"/>
                </a:solidFill>
              </a:rPr>
              <a:t>Reinforcement </a:t>
            </a:r>
          </a:p>
          <a:p>
            <a:pPr marL="342900" indent="-342900" algn="ctr">
              <a:lnSpc>
                <a:spcPct val="100000"/>
              </a:lnSpc>
              <a:buFont typeface="+mj-lt"/>
              <a:buAutoNum type="arabicPeriod"/>
            </a:pPr>
            <a:r>
              <a:rPr lang="en-US" sz="2000" dirty="0">
                <a:solidFill>
                  <a:schemeClr val="bg1"/>
                </a:solidFill>
              </a:rPr>
              <a:t>Supervised  </a:t>
            </a: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8513891" y="2294638"/>
            <a:ext cx="2790604" cy="2790604"/>
          </a:xfrm>
          <a:prstGeom prst="rect">
            <a:avLst/>
          </a:prstGeom>
          <a:effectLst>
            <a:glow rad="127000">
              <a:srgbClr val="00758F"/>
            </a:glow>
          </a:effectLst>
        </p:spPr>
      </p:pic>
    </p:spTree>
    <p:extLst>
      <p:ext uri="{BB962C8B-B14F-4D97-AF65-F5344CB8AC3E}">
        <p14:creationId xmlns:p14="http://schemas.microsoft.com/office/powerpoint/2010/main" val="3810380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266010" y="459902"/>
            <a:ext cx="3659976" cy="923330"/>
          </a:xfrm>
          <a:prstGeom prst="rect">
            <a:avLst/>
          </a:prstGeom>
          <a:noFill/>
        </p:spPr>
        <p:txBody>
          <a:bodyPr wrap="none" rtlCol="0">
            <a:spAutoFit/>
          </a:bodyPr>
          <a:lstStyle/>
          <a:p>
            <a:pPr algn="ctr"/>
            <a:r>
              <a:rPr lang="en-US" sz="5400" b="1" i="1" dirty="0">
                <a:solidFill>
                  <a:schemeClr val="bg1"/>
                </a:solidFill>
                <a:latin typeface="Times New Roman" panose="02020603050405020304" pitchFamily="18" charset="0"/>
                <a:cs typeface="Times New Roman" panose="02020603050405020304" pitchFamily="18" charset="0"/>
              </a:rPr>
              <a:t>Supervisors</a:t>
            </a:r>
            <a:r>
              <a:rPr lang="en-US" sz="4000" dirty="0">
                <a:solidFill>
                  <a:schemeClr val="bg1"/>
                </a:solidFill>
                <a:latin typeface="Times New Roman" panose="02020603050405020304" pitchFamily="18" charset="0"/>
                <a:cs typeface="Times New Roman" panose="02020603050405020304" pitchFamily="18" charset="0"/>
              </a:rPr>
              <a:t> </a:t>
            </a:r>
          </a:p>
        </p:txBody>
      </p:sp>
      <p:sp>
        <p:nvSpPr>
          <p:cNvPr id="68" name="TextBox 67">
            <a:extLst>
              <a:ext uri="{FF2B5EF4-FFF2-40B4-BE49-F238E27FC236}">
                <a16:creationId xmlns:a16="http://schemas.microsoft.com/office/drawing/2014/main" id="{ABAA5CAC-CD6B-9895-7C7D-4D39F6C15C56}"/>
              </a:ext>
            </a:extLst>
          </p:cNvPr>
          <p:cNvSpPr txBox="1"/>
          <p:nvPr/>
        </p:nvSpPr>
        <p:spPr>
          <a:xfrm>
            <a:off x="2670129" y="1718740"/>
            <a:ext cx="6851737" cy="2594493"/>
          </a:xfrm>
          <a:prstGeom prst="rect">
            <a:avLst/>
          </a:prstGeom>
          <a:noFill/>
        </p:spPr>
        <p:txBody>
          <a:bodyPr wrap="square" rtlCol="0">
            <a:spAutoFit/>
          </a:bodyPr>
          <a:lstStyle/>
          <a:p>
            <a:pPr algn="ctr">
              <a:lnSpc>
                <a:spcPct val="200000"/>
              </a:lnSpc>
              <a:buClr>
                <a:schemeClr val="bg1"/>
              </a:buClr>
            </a:pPr>
            <a:r>
              <a:rPr lang="en-US" sz="4200" b="1" dirty="0">
                <a:solidFill>
                  <a:schemeClr val="bg1"/>
                </a:solidFill>
                <a:latin typeface="Times New Roman" panose="02020603050405020304" pitchFamily="18" charset="0"/>
                <a:cs typeface="Times New Roman" panose="02020603050405020304" pitchFamily="18" charset="0"/>
              </a:rPr>
              <a:t>Prof</a:t>
            </a:r>
            <a:r>
              <a:rPr lang="en-US" sz="3200" b="1" dirty="0">
                <a:solidFill>
                  <a:schemeClr val="bg1"/>
                </a:solidFill>
                <a:latin typeface="Times New Roman" panose="02020603050405020304" pitchFamily="18" charset="0"/>
                <a:cs typeface="Times New Roman" panose="02020603050405020304" pitchFamily="18" charset="0"/>
              </a:rPr>
              <a:t> </a:t>
            </a:r>
            <a:r>
              <a:rPr lang="en-US" sz="4400" b="1" dirty="0">
                <a:solidFill>
                  <a:schemeClr val="bg1"/>
                </a:solidFill>
                <a:latin typeface="Times New Roman" panose="02020603050405020304" pitchFamily="18" charset="0"/>
                <a:cs typeface="Times New Roman" panose="02020603050405020304" pitchFamily="18" charset="0"/>
              </a:rPr>
              <a:t>/</a:t>
            </a:r>
            <a:r>
              <a:rPr lang="en-US" sz="3200" b="1" dirty="0">
                <a:solidFill>
                  <a:schemeClr val="bg1"/>
                </a:solidFill>
                <a:latin typeface="Times New Roman" panose="02020603050405020304" pitchFamily="18" charset="0"/>
                <a:cs typeface="Times New Roman" panose="02020603050405020304" pitchFamily="18" charset="0"/>
              </a:rPr>
              <a:t> </a:t>
            </a:r>
            <a:r>
              <a:rPr lang="en-US" sz="4000" b="1" dirty="0">
                <a:solidFill>
                  <a:schemeClr val="bg1"/>
                </a:solidFill>
                <a:latin typeface="Times New Roman" panose="02020603050405020304" pitchFamily="18" charset="0"/>
                <a:cs typeface="Times New Roman" panose="02020603050405020304" pitchFamily="18" charset="0"/>
              </a:rPr>
              <a:t>Randa Abo Elfatoh</a:t>
            </a:r>
          </a:p>
          <a:p>
            <a:pPr algn="ctr">
              <a:lnSpc>
                <a:spcPct val="200000"/>
              </a:lnSpc>
              <a:buClr>
                <a:schemeClr val="bg1"/>
              </a:buClr>
            </a:pPr>
            <a:r>
              <a:rPr lang="en-US" sz="4200" b="1" dirty="0">
                <a:solidFill>
                  <a:schemeClr val="bg1"/>
                </a:solidFill>
                <a:latin typeface="Times New Roman" panose="02020603050405020304" pitchFamily="18" charset="0"/>
                <a:cs typeface="Times New Roman" panose="02020603050405020304" pitchFamily="18" charset="0"/>
              </a:rPr>
              <a:t>TA</a:t>
            </a:r>
            <a:r>
              <a:rPr lang="en-US" sz="2800" b="1" dirty="0">
                <a:solidFill>
                  <a:schemeClr val="bg1"/>
                </a:solidFill>
                <a:latin typeface="Times New Roman" panose="02020603050405020304" pitchFamily="18" charset="0"/>
                <a:cs typeface="Times New Roman" panose="02020603050405020304" pitchFamily="18" charset="0"/>
              </a:rPr>
              <a:t> </a:t>
            </a:r>
            <a:r>
              <a:rPr lang="en-US" sz="4400" b="1" dirty="0">
                <a:solidFill>
                  <a:schemeClr val="bg1"/>
                </a:solidFill>
                <a:latin typeface="Times New Roman" panose="02020603050405020304" pitchFamily="18" charset="0"/>
                <a:cs typeface="Times New Roman" panose="02020603050405020304" pitchFamily="18" charset="0"/>
              </a:rPr>
              <a:t>/</a:t>
            </a:r>
            <a:r>
              <a:rPr lang="en-US" sz="2800" b="1" dirty="0">
                <a:solidFill>
                  <a:schemeClr val="bg1"/>
                </a:solidFill>
                <a:latin typeface="Times New Roman" panose="02020603050405020304" pitchFamily="18" charset="0"/>
                <a:cs typeface="Times New Roman" panose="02020603050405020304" pitchFamily="18" charset="0"/>
              </a:rPr>
              <a:t> </a:t>
            </a:r>
            <a:r>
              <a:rPr lang="en-US" sz="4000" b="1" dirty="0">
                <a:solidFill>
                  <a:schemeClr val="bg1"/>
                </a:solidFill>
                <a:latin typeface="Times New Roman" panose="02020603050405020304" pitchFamily="18" charset="0"/>
                <a:cs typeface="Times New Roman" panose="02020603050405020304" pitchFamily="18" charset="0"/>
              </a:rPr>
              <a:t>Fatma gamal</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logo with text and birds on it&#10;&#10;Description automatically generated">
            <a:extLst>
              <a:ext uri="{FF2B5EF4-FFF2-40B4-BE49-F238E27FC236}">
                <a16:creationId xmlns:a16="http://schemas.microsoft.com/office/drawing/2014/main" id="{1B38189D-183E-9376-AD89-330A97C1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302" y="5485718"/>
            <a:ext cx="1261730" cy="1089945"/>
          </a:xfrm>
          <a:prstGeom prst="rect">
            <a:avLst/>
          </a:prstGeom>
        </p:spPr>
      </p:pic>
      <p:sp>
        <p:nvSpPr>
          <p:cNvPr id="2" name="TextBox 1">
            <a:extLst>
              <a:ext uri="{FF2B5EF4-FFF2-40B4-BE49-F238E27FC236}">
                <a16:creationId xmlns:a16="http://schemas.microsoft.com/office/drawing/2014/main" id="{C9217043-BFC7-F453-DE7A-F6E1E993AB7E}"/>
              </a:ext>
            </a:extLst>
          </p:cNvPr>
          <p:cNvSpPr txBox="1"/>
          <p:nvPr/>
        </p:nvSpPr>
        <p:spPr>
          <a:xfrm>
            <a:off x="2897299" y="4648741"/>
            <a:ext cx="6851737" cy="718466"/>
          </a:xfrm>
          <a:prstGeom prst="rect">
            <a:avLst/>
          </a:prstGeom>
          <a:noFill/>
        </p:spPr>
        <p:txBody>
          <a:bodyPr wrap="square" rtlCol="0">
            <a:spAutoFit/>
          </a:bodyPr>
          <a:lstStyle/>
          <a:p>
            <a:pPr algn="ctr">
              <a:lnSpc>
                <a:spcPct val="200000"/>
              </a:lnSpc>
              <a:buClr>
                <a:schemeClr val="bg1"/>
              </a:buClr>
            </a:pPr>
            <a:r>
              <a:rPr lang="en-US" sz="2400" b="1" dirty="0">
                <a:solidFill>
                  <a:schemeClr val="bg1"/>
                </a:solidFill>
                <a:latin typeface="Times New Roman" panose="02020603050405020304" pitchFamily="18" charset="0"/>
                <a:cs typeface="Times New Roman" panose="02020603050405020304" pitchFamily="18" charset="0"/>
              </a:rPr>
              <a:t>Computer Systems Department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13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702710" cy="707886"/>
          </a:xfrm>
          <a:prstGeom prst="rect">
            <a:avLst/>
          </a:prstGeom>
          <a:noFill/>
        </p:spPr>
        <p:txBody>
          <a:bodyPr wrap="none" rtlCol="0">
            <a:spAutoFit/>
          </a:bodyPr>
          <a:lstStyle/>
          <a:p>
            <a:pPr marL="571500" indent="-571500">
              <a:buFont typeface="Wingdings" panose="05000000000000000000" pitchFamily="2" charset="2"/>
              <a:buChar char="v"/>
            </a:pPr>
            <a:r>
              <a:rPr lang="en-US" sz="4000" b="1" dirty="0">
                <a:solidFill>
                  <a:schemeClr val="bg1"/>
                </a:solidFill>
                <a:latin typeface="Times New Roman" panose="02020603050405020304" pitchFamily="18" charset="0"/>
                <a:cs typeface="Times New Roman" panose="02020603050405020304" pitchFamily="18" charset="0"/>
              </a:rPr>
              <a:t>IOT</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1725948"/>
            <a:ext cx="6266330" cy="4782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i="0" dirty="0">
                <a:solidFill>
                  <a:srgbClr val="D1D5DB"/>
                </a:solidFill>
                <a:effectLst/>
                <a:latin typeface="Söhne"/>
              </a:rPr>
              <a:t>Efficient Ordering through Machine Learning Reports</a:t>
            </a:r>
            <a:endParaRPr lang="en-US" sz="2000" b="0" i="0" dirty="0">
              <a:solidFill>
                <a:srgbClr val="D1D5DB"/>
              </a:solidFill>
              <a:effectLst/>
              <a:latin typeface="Söhne"/>
            </a:endParaRPr>
          </a:p>
          <a:p>
            <a:pPr algn="l"/>
            <a:r>
              <a:rPr lang="en-US" sz="2000" b="0" i="0" dirty="0">
                <a:solidFill>
                  <a:srgbClr val="D1D5DB"/>
                </a:solidFill>
                <a:effectLst/>
              </a:rPr>
              <a:t>Our approach involves receiving reports from a machine learning model to identify medicines with high consumption, optimizing ordering processes to avoid unnecessary surplus. For transmitting these orders, we've identified two network protocols:</a:t>
            </a:r>
          </a:p>
          <a:p>
            <a:pPr marL="0" indent="0" algn="l">
              <a:buNone/>
            </a:pPr>
            <a:endParaRPr lang="en-US" sz="900" b="0" i="0" dirty="0">
              <a:solidFill>
                <a:srgbClr val="D1D5DB"/>
              </a:solidFill>
              <a:effectLst/>
            </a:endParaRPr>
          </a:p>
          <a:p>
            <a:pPr algn="l">
              <a:buFont typeface="+mj-lt"/>
              <a:buAutoNum type="arabicPeriod"/>
            </a:pPr>
            <a:r>
              <a:rPr lang="en-US" sz="2000" b="1" i="0" dirty="0">
                <a:solidFill>
                  <a:srgbClr val="D1D5DB"/>
                </a:solidFill>
                <a:effectLst/>
              </a:rPr>
              <a:t>SMTP (Simple Mail Transfer Protocol).</a:t>
            </a:r>
          </a:p>
          <a:p>
            <a:pPr algn="l">
              <a:buFont typeface="+mj-lt"/>
              <a:buAutoNum type="arabicPeriod"/>
            </a:pPr>
            <a:r>
              <a:rPr lang="en-US" sz="2000" b="1" i="0" dirty="0">
                <a:solidFill>
                  <a:srgbClr val="D1D5DB"/>
                </a:solidFill>
                <a:effectLst/>
              </a:rPr>
              <a:t>MQTT (Message Queuing Telemetry Transport).</a:t>
            </a:r>
            <a:endParaRPr lang="en-US" sz="2000" b="0" i="0" dirty="0">
              <a:solidFill>
                <a:srgbClr val="D1D5DB"/>
              </a:solidFill>
              <a:effectLst/>
            </a:endParaRP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8503671" y="2318976"/>
            <a:ext cx="2218765" cy="2218765"/>
          </a:xfrm>
          <a:prstGeom prst="rect">
            <a:avLst/>
          </a:prstGeom>
        </p:spPr>
      </p:pic>
    </p:spTree>
    <p:extLst>
      <p:ext uri="{BB962C8B-B14F-4D97-AF65-F5344CB8AC3E}">
        <p14:creationId xmlns:p14="http://schemas.microsoft.com/office/powerpoint/2010/main" val="703887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3">
            <a:extLst>
              <a:ext uri="{28A0092B-C50C-407E-A947-70E740481C1C}">
                <a14:useLocalDpi xmlns:a14="http://schemas.microsoft.com/office/drawing/2010/main" val="0"/>
              </a:ext>
            </a:extLst>
          </a:blip>
          <a:srcRect l="914" r="914"/>
          <a:stretch/>
        </p:blipFill>
        <p:spPr>
          <a:xfrm>
            <a:off x="2801470" y="1370986"/>
            <a:ext cx="6589059" cy="5430390"/>
          </a:xfrm>
          <a:prstGeom prst="rect">
            <a:avLst/>
          </a:prstGeom>
          <a:ln>
            <a:noFill/>
          </a:ln>
          <a:effectLst>
            <a:softEdge rad="112500"/>
          </a:effectLst>
        </p:spPr>
      </p:pic>
    </p:spTree>
    <p:extLst>
      <p:ext uri="{BB962C8B-B14F-4D97-AF65-F5344CB8AC3E}">
        <p14:creationId xmlns:p14="http://schemas.microsoft.com/office/powerpoint/2010/main" val="569332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6096000" y="1263409"/>
            <a:ext cx="5477435" cy="5430390"/>
          </a:xfrm>
          <a:prstGeom prst="rect">
            <a:avLst/>
          </a:prstGeom>
          <a:ln>
            <a:noFill/>
          </a:ln>
          <a:effectLst>
            <a:softEdge rad="112500"/>
          </a:effectLst>
        </p:spPr>
      </p:pic>
      <p:sp>
        <p:nvSpPr>
          <p:cNvPr id="4" name="TextBox 3">
            <a:extLst>
              <a:ext uri="{FF2B5EF4-FFF2-40B4-BE49-F238E27FC236}">
                <a16:creationId xmlns:a16="http://schemas.microsoft.com/office/drawing/2014/main" id="{23C2FD45-6229-D08C-8A7E-1BB60FDD5AE4}"/>
              </a:ext>
            </a:extLst>
          </p:cNvPr>
          <p:cNvSpPr txBox="1"/>
          <p:nvPr/>
        </p:nvSpPr>
        <p:spPr>
          <a:xfrm>
            <a:off x="0" y="1370986"/>
            <a:ext cx="6167718" cy="4289892"/>
          </a:xfrm>
          <a:prstGeom prst="rect">
            <a:avLst/>
          </a:prstGeom>
          <a:noFill/>
        </p:spPr>
        <p:txBody>
          <a:bodyPr wrap="square">
            <a:spAutoFit/>
          </a:bodyPr>
          <a:lstStyle/>
          <a:p>
            <a:pPr marL="457200" lvl="1" indent="0">
              <a:buClr>
                <a:srgbClr val="315354"/>
              </a:buClr>
              <a:buSzPct val="61000"/>
              <a:buNone/>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p>
          <a:p>
            <a:pPr marL="457200" lvl="1" indent="0">
              <a:buClr>
                <a:srgbClr val="315354"/>
              </a:buClr>
              <a:buSzPct val="61000"/>
              <a:buNone/>
              <a:defRPr/>
            </a:pPr>
            <a:endParaRPr kumimoji="0" lang="en-US"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endParaRPr>
          </a:p>
          <a:p>
            <a:pPr lvl="2">
              <a:buClr>
                <a:srgbClr val="315354"/>
              </a:buClr>
              <a:buSzPct val="61000"/>
              <a:defRPr/>
            </a:pPr>
            <a:r>
              <a:rPr lang="en-US" b="1" dirty="0">
                <a:solidFill>
                  <a:srgbClr val="00758F"/>
                </a:solidFill>
                <a:latin typeface="Josefin Sans" pitchFamily="2" charset="0"/>
                <a:cs typeface="Akhbar MT" pitchFamily="2" charset="-78"/>
                <a:sym typeface="Gudea"/>
              </a:rPr>
              <a:t>Advantages :</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efficiency, exceeding 90%.</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Excellent precision and accuracy for precise linear motion control.</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load capacity, capable of handling heavy loads.</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Long service life due to reduced wear and tear.</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ball screw slider are often seen as safer than belt drives for carrying vertical loads.</a:t>
            </a:r>
          </a:p>
        </p:txBody>
      </p:sp>
    </p:spTree>
    <p:extLst>
      <p:ext uri="{BB962C8B-B14F-4D97-AF65-F5344CB8AC3E}">
        <p14:creationId xmlns:p14="http://schemas.microsoft.com/office/powerpoint/2010/main" val="3637841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lang="en-US" sz="2800" b="1" dirty="0">
                <a:solidFill>
                  <a:srgbClr val="00758F"/>
                </a:solidFill>
                <a:latin typeface="Josefin Sans" pitchFamily="2" charset="0"/>
                <a:cs typeface="Akhbar MT" pitchFamily="2" charset="-78"/>
              </a:rPr>
              <a:t>[Hardware]</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4867835" y="1370986"/>
            <a:ext cx="6379925" cy="4884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kumimoji="0" lang="en-US" sz="20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p>
          <a:p>
            <a:pPr marL="457200" lvl="1" indent="0">
              <a:buClr>
                <a:srgbClr val="315354"/>
              </a:buClr>
              <a:buSzPct val="61000"/>
              <a:buNone/>
              <a:defRPr/>
            </a:pPr>
            <a:endParaRPr kumimoji="0" lang="en-US" sz="18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914400" lvl="2" indent="0">
              <a:buClr>
                <a:srgbClr val="315354"/>
              </a:buClr>
              <a:buSzPct val="61000"/>
              <a:buNone/>
              <a:defRPr/>
            </a:pPr>
            <a:r>
              <a:rPr kumimoji="0" lang="en-US" sz="1800" b="1" i="0" u="none" strike="noStrike" kern="0" cap="none" spc="0" normalizeH="0" baseline="0" noProof="0" dirty="0">
                <a:ln>
                  <a:noFill/>
                </a:ln>
                <a:solidFill>
                  <a:srgbClr val="00758F"/>
                </a:solidFill>
                <a:effectLst/>
                <a:uLnTx/>
                <a:uFillTx/>
                <a:latin typeface="Times New Roman" panose="02020603050405020304" pitchFamily="18" charset="0"/>
                <a:cs typeface="Times New Roman" panose="02020603050405020304" pitchFamily="18" charset="0"/>
                <a:sym typeface="Gudea"/>
              </a:rPr>
              <a:t>Disadvantages: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Higher cost compared to other linear motion systems.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Requires periodic maintenance and lubrication.</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Limited speed capabilities, not suitable for high-speed applications.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Sensitivity to misalignment, requiring proper alignment and regular checks.</a:t>
            </a:r>
            <a:endParaRPr kumimoji="0" lang="en-US"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4" name="Picture 3">
            <a:extLst>
              <a:ext uri="{FF2B5EF4-FFF2-40B4-BE49-F238E27FC236}">
                <a16:creationId xmlns:a16="http://schemas.microsoft.com/office/drawing/2014/main" id="{FBD47D65-D7C4-D0D8-CF22-5266569A9E5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526093" y="1281338"/>
            <a:ext cx="4700331" cy="5430390"/>
          </a:xfrm>
          <a:prstGeom prst="rect">
            <a:avLst/>
          </a:prstGeom>
          <a:ln>
            <a:noFill/>
          </a:ln>
          <a:effectLst>
            <a:softEdge rad="112500"/>
          </a:effectLst>
        </p:spPr>
      </p:pic>
    </p:spTree>
    <p:extLst>
      <p:ext uri="{BB962C8B-B14F-4D97-AF65-F5344CB8AC3E}">
        <p14:creationId xmlns:p14="http://schemas.microsoft.com/office/powerpoint/2010/main" val="3548740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1866143" y="1370986"/>
            <a:ext cx="8459714" cy="4832129"/>
          </a:xfrm>
          <a:prstGeom prst="rect">
            <a:avLst/>
          </a:prstGeom>
          <a:ln>
            <a:noFill/>
          </a:ln>
          <a:effectLst>
            <a:softEdge rad="112500"/>
          </a:effectLst>
        </p:spPr>
      </p:pic>
    </p:spTree>
    <p:extLst>
      <p:ext uri="{BB962C8B-B14F-4D97-AF65-F5344CB8AC3E}">
        <p14:creationId xmlns:p14="http://schemas.microsoft.com/office/powerpoint/2010/main" val="1117350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0" y="1370986"/>
            <a:ext cx="586291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Advantages</a:t>
            </a:r>
            <a:r>
              <a:rPr lang="en-US" sz="1800" dirty="0">
                <a:solidFill>
                  <a:srgbClr val="00758F"/>
                </a:solidFill>
                <a:latin typeface="Times New Roman" panose="02020603050405020304" pitchFamily="18" charset="0"/>
                <a:ea typeface="+mj-ea"/>
                <a:cs typeface="Times New Roman" panose="02020603050405020304" pitchFamily="18" charset="0"/>
              </a:rPr>
              <a:t>:</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Cost-effective compared to other linear motion systems.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Well-suited for high-speed applications.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 maintenance requirements.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Quieter operation compared to systems with direct contact.</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926660" y="1370986"/>
            <a:ext cx="5603788" cy="3200844"/>
          </a:xfrm>
          <a:prstGeom prst="rect">
            <a:avLst/>
          </a:prstGeom>
          <a:ln>
            <a:noFill/>
          </a:ln>
          <a:effectLst>
            <a:softEdge rad="112500"/>
          </a:effectLst>
        </p:spPr>
      </p:pic>
    </p:spTree>
    <p:extLst>
      <p:ext uri="{BB962C8B-B14F-4D97-AF65-F5344CB8AC3E}">
        <p14:creationId xmlns:p14="http://schemas.microsoft.com/office/powerpoint/2010/main" val="2034427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6221506" y="1370986"/>
            <a:ext cx="5699556"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Disadvantages: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Lower precision and accuracy compared to other systems.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Occasional belt maintenance or replacement may be required.</a:t>
            </a:r>
            <a:endParaRPr kumimoji="0" lang="en-US" sz="24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26093" y="1370986"/>
            <a:ext cx="5603788" cy="3200844"/>
          </a:xfrm>
          <a:prstGeom prst="rect">
            <a:avLst/>
          </a:prstGeom>
          <a:ln>
            <a:noFill/>
          </a:ln>
          <a:effectLst>
            <a:softEdge rad="112500"/>
          </a:effectLst>
        </p:spPr>
      </p:pic>
    </p:spTree>
    <p:extLst>
      <p:ext uri="{BB962C8B-B14F-4D97-AF65-F5344CB8AC3E}">
        <p14:creationId xmlns:p14="http://schemas.microsoft.com/office/powerpoint/2010/main" val="3279692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600545" y="1545437"/>
            <a:ext cx="6990910" cy="938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defTabSz="914400" rtl="0" eaLnBrk="1" fontAlgn="auto" latinLnBrk="0" hangingPunct="1">
              <a:lnSpc>
                <a:spcPct val="150000"/>
              </a:lnSpc>
              <a:spcBef>
                <a:spcPts val="0"/>
              </a:spcBef>
              <a:spcAft>
                <a:spcPts val="0"/>
              </a:spcAft>
              <a:buClr>
                <a:schemeClr val="bg1"/>
              </a:buClr>
              <a:buSzPct val="65000"/>
              <a:buFont typeface="Wingdings" panose="05000000000000000000" pitchFamily="2" charset="2"/>
              <a:buChar char="q"/>
              <a:tabLst/>
              <a:defRPr/>
            </a:pPr>
            <a:r>
              <a:rPr lang="en-US" sz="2800" b="1" dirty="0">
                <a:solidFill>
                  <a:prstClr val="white"/>
                </a:solidFill>
                <a:latin typeface="Times New Roman" panose="02020603050405020304" pitchFamily="18" charset="0"/>
                <a:ea typeface="+mj-ea"/>
                <a:cs typeface="Times New Roman" panose="02020603050405020304" pitchFamily="18" charset="0"/>
              </a:rPr>
              <a:t>Ball Screw Slider </a:t>
            </a:r>
            <a:r>
              <a:rPr lang="en-US" sz="4400" b="1" dirty="0">
                <a:solidFill>
                  <a:srgbClr val="00758F"/>
                </a:solidFill>
                <a:latin typeface="Algerian" panose="04020705040A02060702" pitchFamily="82" charset="0"/>
                <a:ea typeface="+mj-ea"/>
                <a:cs typeface="Times New Roman" panose="02020603050405020304" pitchFamily="18" charset="0"/>
              </a:rPr>
              <a:t>VS</a:t>
            </a:r>
            <a:r>
              <a:rPr lang="en-US" sz="2800" b="1" dirty="0">
                <a:solidFill>
                  <a:prstClr val="white"/>
                </a:solidFill>
                <a:latin typeface="Times New Roman" panose="02020603050405020304" pitchFamily="18" charset="0"/>
                <a:ea typeface="+mj-ea"/>
                <a:cs typeface="Times New Roman" panose="02020603050405020304" pitchFamily="18" charset="0"/>
              </a:rPr>
              <a:t> Belt Driven Slider</a:t>
            </a:r>
            <a:endParaRPr kumimoji="0" lang="en-US" sz="32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118" t="123" r="186" b="-123"/>
          <a:stretch/>
        </p:blipFill>
        <p:spPr>
          <a:xfrm>
            <a:off x="995656" y="3218775"/>
            <a:ext cx="10200688" cy="27334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85992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4145959"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4955" r="4955"/>
          <a:stretch/>
        </p:blipFill>
        <p:spPr>
          <a:xfrm>
            <a:off x="4145959" y="3874868"/>
            <a:ext cx="3900082" cy="2227699"/>
          </a:xfrm>
          <a:prstGeom prst="rect">
            <a:avLst/>
          </a:prstGeom>
          <a:ln>
            <a:noFill/>
          </a:ln>
          <a:effectLst>
            <a:softEdge rad="112500"/>
          </a:effectLst>
        </p:spPr>
      </p:pic>
    </p:spTree>
    <p:extLst>
      <p:ext uri="{BB962C8B-B14F-4D97-AF65-F5344CB8AC3E}">
        <p14:creationId xmlns:p14="http://schemas.microsoft.com/office/powerpoint/2010/main" val="2376977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1225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Gripper With Worm Gears</a:t>
            </a: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Advantages</a:t>
            </a:r>
            <a:r>
              <a:rPr lang="en-US" sz="1800" dirty="0">
                <a:solidFill>
                  <a:srgbClr val="00758F"/>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 and Precision.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Self-Locking Feature.</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Compact Design.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Reduced Backlash</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Efficiency.</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887233" y="1201301"/>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4955" r="4955"/>
          <a:stretch/>
        </p:blipFill>
        <p:spPr>
          <a:xfrm>
            <a:off x="7455074" y="4029650"/>
            <a:ext cx="3900082" cy="2227699"/>
          </a:xfrm>
          <a:prstGeom prst="rect">
            <a:avLst/>
          </a:prstGeom>
          <a:ln>
            <a:noFill/>
          </a:ln>
          <a:effectLst>
            <a:softEdge rad="112500"/>
          </a:effectLst>
        </p:spPr>
      </p:pic>
    </p:spTree>
    <p:extLst>
      <p:ext uri="{BB962C8B-B14F-4D97-AF65-F5344CB8AC3E}">
        <p14:creationId xmlns:p14="http://schemas.microsoft.com/office/powerpoint/2010/main" val="1180833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3520809" y="495526"/>
            <a:ext cx="5150384" cy="830997"/>
          </a:xfrm>
          <a:prstGeom prst="rect">
            <a:avLst/>
          </a:prstGeom>
          <a:noFill/>
        </p:spPr>
        <p:txBody>
          <a:bodyPr wrap="non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Team </a:t>
            </a:r>
            <a:r>
              <a:rPr lang="en-US" sz="4800" b="1" dirty="0">
                <a:solidFill>
                  <a:srgbClr val="315354"/>
                </a:solidFill>
                <a:latin typeface="Times New Roman" panose="02020603050405020304" pitchFamily="18" charset="0"/>
                <a:cs typeface="Times New Roman" panose="02020603050405020304" pitchFamily="18" charset="0"/>
              </a:rPr>
              <a:t>[8]</a:t>
            </a:r>
            <a:r>
              <a:rPr lang="en-US" sz="4800" b="1" dirty="0">
                <a:solidFill>
                  <a:schemeClr val="bg1"/>
                </a:solidFill>
                <a:latin typeface="Times New Roman" panose="02020603050405020304" pitchFamily="18" charset="0"/>
                <a:cs typeface="Times New Roman" panose="02020603050405020304" pitchFamily="18" charset="0"/>
              </a:rPr>
              <a:t> Members</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E21D3D3-7303-1786-6856-CA5D902E01A5}"/>
              </a:ext>
            </a:extLst>
          </p:cNvPr>
          <p:cNvSpPr txBox="1"/>
          <p:nvPr/>
        </p:nvSpPr>
        <p:spPr>
          <a:xfrm>
            <a:off x="3361919" y="1896185"/>
            <a:ext cx="5612044" cy="3621441"/>
          </a:xfrm>
          <a:prstGeom prst="rect">
            <a:avLst/>
          </a:prstGeom>
          <a:noFill/>
        </p:spPr>
        <p:txBody>
          <a:bodyPr wrap="square" rtlCol="0">
            <a:spAutoFit/>
          </a:bodyPr>
          <a:lstStyle/>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Abdullah Waleed Saied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Mohamed Ahmed Mohamed Zakaria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Mohamed Salah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Shreif Elsayed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Sohayla Saied Hassan Shedeed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Zeyad Atef Shokry </a:t>
            </a:r>
          </a:p>
        </p:txBody>
      </p:sp>
    </p:spTree>
    <p:extLst>
      <p:ext uri="{BB962C8B-B14F-4D97-AF65-F5344CB8AC3E}">
        <p14:creationId xmlns:p14="http://schemas.microsoft.com/office/powerpoint/2010/main" val="207080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26093"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4955" r="4955"/>
          <a:stretch/>
        </p:blipFill>
        <p:spPr>
          <a:xfrm>
            <a:off x="2744809" y="3874868"/>
            <a:ext cx="3900082" cy="2227699"/>
          </a:xfrm>
          <a:prstGeom prst="rect">
            <a:avLst/>
          </a:prstGeom>
          <a:ln>
            <a:noFill/>
          </a:ln>
          <a:effectLst>
            <a:softEdge rad="112500"/>
          </a:effectLst>
        </p:spPr>
      </p:pic>
      <p:sp>
        <p:nvSpPr>
          <p:cNvPr id="7" name="Google Shape;1567;p60">
            <a:extLst>
              <a:ext uri="{FF2B5EF4-FFF2-40B4-BE49-F238E27FC236}">
                <a16:creationId xmlns:a16="http://schemas.microsoft.com/office/drawing/2014/main" id="{EBDB923E-7EE5-26D5-CC0B-CA195FC71E43}"/>
              </a:ext>
            </a:extLst>
          </p:cNvPr>
          <p:cNvSpPr txBox="1">
            <a:spLocks/>
          </p:cNvSpPr>
          <p:nvPr/>
        </p:nvSpPr>
        <p:spPr>
          <a:xfrm>
            <a:off x="657272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Gripper With Worm Gears</a:t>
            </a: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Disadvantages</a:t>
            </a:r>
            <a:r>
              <a:rPr lang="en-US" sz="1800" dirty="0">
                <a:solidFill>
                  <a:srgbClr val="00758F"/>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Limited Speed.</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Efficiency Variability.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Difficulty.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Higher Friction</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336300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60" y="671231"/>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123" y="3224609"/>
            <a:ext cx="3429000" cy="3429000"/>
          </a:xfrm>
          <a:prstGeom prst="rect">
            <a:avLst/>
          </a:prstGeom>
        </p:spPr>
      </p:pic>
    </p:spTree>
    <p:extLst>
      <p:ext uri="{BB962C8B-B14F-4D97-AF65-F5344CB8AC3E}">
        <p14:creationId xmlns:p14="http://schemas.microsoft.com/office/powerpoint/2010/main" val="3455661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243" y="608478"/>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88" y="3170821"/>
            <a:ext cx="3429000" cy="3429000"/>
          </a:xfrm>
          <a:prstGeom prst="rect">
            <a:avLst/>
          </a:prstGeom>
        </p:spPr>
      </p:pic>
      <p:sp>
        <p:nvSpPr>
          <p:cNvPr id="2" name="Google Shape;1567;p60">
            <a:extLst>
              <a:ext uri="{FF2B5EF4-FFF2-40B4-BE49-F238E27FC236}">
                <a16:creationId xmlns:a16="http://schemas.microsoft.com/office/drawing/2014/main" id="{AE57A774-9449-FE1D-DF4C-499DE8B40F38}"/>
              </a:ext>
            </a:extLst>
          </p:cNvPr>
          <p:cNvSpPr txBox="1">
            <a:spLocks/>
          </p:cNvSpPr>
          <p:nvPr/>
        </p:nvSpPr>
        <p:spPr>
          <a:xfrm>
            <a:off x="11225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Servo Motor Gripper</a:t>
            </a: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Advantages</a:t>
            </a:r>
            <a:r>
              <a:rPr lang="en-US" sz="1800" dirty="0">
                <a:solidFill>
                  <a:srgbClr val="00758F"/>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Precision Control.</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Variable Speeds.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Programmability.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Capability</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a:t>
            </a:r>
          </a:p>
        </p:txBody>
      </p:sp>
    </p:spTree>
    <p:extLst>
      <p:ext uri="{BB962C8B-B14F-4D97-AF65-F5344CB8AC3E}">
        <p14:creationId xmlns:p14="http://schemas.microsoft.com/office/powerpoint/2010/main" val="2231485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437433"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Solution </a:t>
            </a:r>
            <a:r>
              <a:rPr kumimoji="0" lang="en-US" sz="28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rPr>
              <a:t>[Hardware]</a:t>
            </a:r>
            <a:endParaRPr kumimoji="0" lang="en-US" sz="3400" b="1" i="0" u="none" strike="noStrike" kern="1200" cap="none" spc="0" normalizeH="0" baseline="0" noProof="0" dirty="0">
              <a:ln>
                <a:noFill/>
              </a:ln>
              <a:solidFill>
                <a:srgbClr val="00758F"/>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12" y="755433"/>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939" y="3085979"/>
            <a:ext cx="3429000" cy="3429000"/>
          </a:xfrm>
          <a:prstGeom prst="rect">
            <a:avLst/>
          </a:prstGeom>
        </p:spPr>
      </p:pic>
      <p:sp>
        <p:nvSpPr>
          <p:cNvPr id="3" name="Google Shape;1567;p60">
            <a:extLst>
              <a:ext uri="{FF2B5EF4-FFF2-40B4-BE49-F238E27FC236}">
                <a16:creationId xmlns:a16="http://schemas.microsoft.com/office/drawing/2014/main" id="{088EC1B5-F2F8-E29C-DF2F-9A3543FE0B81}"/>
              </a:ext>
            </a:extLst>
          </p:cNvPr>
          <p:cNvSpPr txBox="1">
            <a:spLocks/>
          </p:cNvSpPr>
          <p:nvPr/>
        </p:nvSpPr>
        <p:spPr>
          <a:xfrm>
            <a:off x="6096000"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000" b="1" dirty="0">
                <a:solidFill>
                  <a:schemeClr val="bg1"/>
                </a:solidFill>
                <a:latin typeface="Times New Roman" panose="02020603050405020304" pitchFamily="18" charset="0"/>
                <a:ea typeface="+mj-ea"/>
                <a:cs typeface="Times New Roman" panose="02020603050405020304" pitchFamily="18" charset="0"/>
              </a:rPr>
              <a:t>Servo Motor Gripper</a:t>
            </a:r>
          </a:p>
          <a:p>
            <a:pPr marL="914400" lvl="2" indent="0">
              <a:buClr>
                <a:srgbClr val="315354"/>
              </a:buClr>
              <a:buSzPct val="61000"/>
              <a:buNone/>
              <a:defRPr/>
            </a:pPr>
            <a:r>
              <a:rPr lang="en-US" sz="1800" b="1" dirty="0">
                <a:solidFill>
                  <a:srgbClr val="00758F"/>
                </a:solidFill>
                <a:latin typeface="Times New Roman" panose="02020603050405020304" pitchFamily="18" charset="0"/>
                <a:ea typeface="+mj-ea"/>
                <a:cs typeface="Times New Roman" panose="02020603050405020304" pitchFamily="18" charset="0"/>
              </a:rPr>
              <a:t>Disadvantages</a:t>
            </a:r>
            <a:r>
              <a:rPr lang="en-US" sz="1800" dirty="0">
                <a:solidFill>
                  <a:srgbClr val="00758F"/>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Complexity.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Power Consumption.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Size and Weight</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744353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4" name="Picture 3">
            <a:extLst>
              <a:ext uri="{FF2B5EF4-FFF2-40B4-BE49-F238E27FC236}">
                <a16:creationId xmlns:a16="http://schemas.microsoft.com/office/drawing/2014/main" id="{6DA47E25-3EB8-39A2-1873-C5C8FE7DED4F}"/>
              </a:ext>
            </a:extLst>
          </p:cNvPr>
          <p:cNvPicPr>
            <a:picLocks noChangeAspect="1"/>
          </p:cNvPicPr>
          <p:nvPr/>
        </p:nvPicPr>
        <p:blipFill>
          <a:blip r:embed="rId3"/>
          <a:stretch>
            <a:fillRect/>
          </a:stretch>
        </p:blipFill>
        <p:spPr>
          <a:xfrm>
            <a:off x="2839327" y="4345000"/>
            <a:ext cx="2491076" cy="15950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F6E5781-09B9-F812-6F09-48EA58FC6A51}"/>
              </a:ext>
            </a:extLst>
          </p:cNvPr>
          <p:cNvPicPr>
            <a:picLocks noChangeAspect="1"/>
          </p:cNvPicPr>
          <p:nvPr/>
        </p:nvPicPr>
        <p:blipFill>
          <a:blip r:embed="rId4"/>
          <a:stretch>
            <a:fillRect/>
          </a:stretch>
        </p:blipFill>
        <p:spPr>
          <a:xfrm>
            <a:off x="7378901" y="4406074"/>
            <a:ext cx="2641892" cy="15340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67ED11C-EC05-85D0-430B-B5A78D136D00}"/>
              </a:ext>
            </a:extLst>
          </p:cNvPr>
          <p:cNvPicPr>
            <a:picLocks noChangeAspect="1"/>
          </p:cNvPicPr>
          <p:nvPr/>
        </p:nvPicPr>
        <p:blipFill rotWithShape="1">
          <a:blip r:embed="rId5"/>
          <a:srcRect t="11248"/>
          <a:stretch/>
        </p:blipFill>
        <p:spPr>
          <a:xfrm>
            <a:off x="2809430" y="1984430"/>
            <a:ext cx="2550869" cy="14439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6ED1909B-59C4-BF1F-AE08-C91C71651046}"/>
              </a:ext>
            </a:extLst>
          </p:cNvPr>
          <p:cNvPicPr>
            <a:picLocks noChangeAspect="1"/>
          </p:cNvPicPr>
          <p:nvPr/>
        </p:nvPicPr>
        <p:blipFill>
          <a:blip r:embed="rId6"/>
          <a:stretch>
            <a:fillRect/>
          </a:stretch>
        </p:blipFill>
        <p:spPr>
          <a:xfrm>
            <a:off x="7454309" y="1941278"/>
            <a:ext cx="2491076" cy="15302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7973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 shot of a computer&#10;&#10;Description automatically generated">
            <a:extLst>
              <a:ext uri="{FF2B5EF4-FFF2-40B4-BE49-F238E27FC236}">
                <a16:creationId xmlns:a16="http://schemas.microsoft.com/office/drawing/2014/main" id="{C9398AD2-4A72-9B41-2F48-978670A4EE4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5866646-BB3B-6E74-F8AE-A61CDD838104}"/>
              </a:ext>
            </a:extLst>
          </p:cNvPr>
          <p:cNvSpPr txBox="1"/>
          <p:nvPr/>
        </p:nvSpPr>
        <p:spPr>
          <a:xfrm>
            <a:off x="526093" y="755433"/>
            <a:ext cx="2847254"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Time plan </a:t>
            </a:r>
          </a:p>
        </p:txBody>
      </p:sp>
    </p:spTree>
    <p:extLst>
      <p:ext uri="{BB962C8B-B14F-4D97-AF65-F5344CB8AC3E}">
        <p14:creationId xmlns:p14="http://schemas.microsoft.com/office/powerpoint/2010/main" val="9193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2783233" y="3013501"/>
            <a:ext cx="6625532" cy="830997"/>
          </a:xfrm>
          <a:prstGeom prst="rect">
            <a:avLst/>
          </a:prstGeom>
          <a:noFill/>
        </p:spPr>
        <p:txBody>
          <a:bodyPr wrap="none" rtlCol="0">
            <a:spAutoFit/>
          </a:bodyPr>
          <a:lstStyle/>
          <a:p>
            <a:pPr marL="457200" indent="-457200" algn="ctr">
              <a:buClr>
                <a:schemeClr val="bg1"/>
              </a:buClr>
              <a:buFont typeface="Wingdings" panose="05000000000000000000" pitchFamily="2" charset="2"/>
              <a:buChar char="v"/>
            </a:pPr>
            <a:r>
              <a:rPr lang="en-US" sz="4800" b="1" dirty="0">
                <a:solidFill>
                  <a:schemeClr val="bg1"/>
                </a:solidFill>
                <a:latin typeface="Josefin Sans" pitchFamily="2" charset="0"/>
                <a:cs typeface="Akhbar MT" pitchFamily="2" charset="-78"/>
              </a:rPr>
              <a:t>Common Questions </a:t>
            </a:r>
          </a:p>
        </p:txBody>
      </p:sp>
    </p:spTree>
    <p:extLst>
      <p:ext uri="{BB962C8B-B14F-4D97-AF65-F5344CB8AC3E}">
        <p14:creationId xmlns:p14="http://schemas.microsoft.com/office/powerpoint/2010/main" val="1113614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120453" y="875354"/>
            <a:ext cx="6941324" cy="113877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Does automating mean fewer </a:t>
            </a:r>
          </a:p>
          <a:p>
            <a:pPr>
              <a:buClr>
                <a:schemeClr val="bg1"/>
              </a:buClr>
            </a:pPr>
            <a:r>
              <a:rPr lang="en-US" sz="3400" b="1" dirty="0">
                <a:solidFill>
                  <a:schemeClr val="bg1"/>
                </a:solidFill>
                <a:latin typeface="Josefin Sans" pitchFamily="2" charset="0"/>
                <a:cs typeface="Akhbar MT" pitchFamily="2" charset="-78"/>
              </a:rPr>
              <a:t>     employees in the pharmacy?</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410997" y="2014127"/>
            <a:ext cx="912746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No. Automations typically means your staff can spend more time on value-adding tasks that can’t be automated, such as customer service and patient care.</a:t>
            </a:r>
          </a:p>
        </p:txBody>
      </p:sp>
    </p:spTree>
    <p:extLst>
      <p:ext uri="{BB962C8B-B14F-4D97-AF65-F5344CB8AC3E}">
        <p14:creationId xmlns:p14="http://schemas.microsoft.com/office/powerpoint/2010/main" val="2693846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2591504" y="755433"/>
            <a:ext cx="7439857" cy="646331"/>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 </a:t>
            </a:r>
            <a:r>
              <a:rPr kumimoji="0" lang="en-US" sz="36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rPr>
              <a:t>[Hardware]</a:t>
            </a:r>
            <a:endParaRPr lang="en-US" sz="3400" b="1" dirty="0">
              <a:solidFill>
                <a:schemeClr val="bg1"/>
              </a:solidFill>
              <a:latin typeface="Josefin Sans" pitchFamily="2" charset="0"/>
              <a:cs typeface="Akhbar MT" pitchFamily="2" charset="-78"/>
            </a:endParaRP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4097437" y="1630787"/>
            <a:ext cx="4858854"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Ball Screw Slider</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Robotic gripper with worm gears.</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grpSp>
        <p:nvGrpSpPr>
          <p:cNvPr id="9" name="Group 8">
            <a:extLst>
              <a:ext uri="{FF2B5EF4-FFF2-40B4-BE49-F238E27FC236}">
                <a16:creationId xmlns:a16="http://schemas.microsoft.com/office/drawing/2014/main" id="{6F8DD7B5-380B-B830-A056-160318F36ACE}"/>
              </a:ext>
            </a:extLst>
          </p:cNvPr>
          <p:cNvGrpSpPr/>
          <p:nvPr/>
        </p:nvGrpSpPr>
        <p:grpSpPr>
          <a:xfrm rot="16200000">
            <a:off x="-8726991" y="-3332161"/>
            <a:ext cx="13553634" cy="12943588"/>
            <a:chOff x="-8726991" y="-3332161"/>
            <a:chExt cx="13553634" cy="12943588"/>
          </a:xfrm>
        </p:grpSpPr>
        <p:pic>
          <p:nvPicPr>
            <p:cNvPr id="7" name="Picture 6" descr="A black and white gear">
              <a:extLst>
                <a:ext uri="{FF2B5EF4-FFF2-40B4-BE49-F238E27FC236}">
                  <a16:creationId xmlns:a16="http://schemas.microsoft.com/office/drawing/2014/main" id="{5A1BA5DC-DD5E-E5FF-B465-AD36046742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16200000" flipV="1">
              <a:off x="-8421968" y="-3637184"/>
              <a:ext cx="12943588" cy="13553634"/>
            </a:xfrm>
            <a:prstGeom prst="rect">
              <a:avLst/>
            </a:prstGeom>
          </p:spPr>
        </p:pic>
        <p:sp>
          <p:nvSpPr>
            <p:cNvPr id="8" name="TextBox 7">
              <a:extLst>
                <a:ext uri="{FF2B5EF4-FFF2-40B4-BE49-F238E27FC236}">
                  <a16:creationId xmlns:a16="http://schemas.microsoft.com/office/drawing/2014/main" id="{E4D2DCEF-728F-C408-B593-B50BFCF4F4DF}"/>
                </a:ext>
              </a:extLst>
            </p:cNvPr>
            <p:cNvSpPr txBox="1"/>
            <p:nvPr/>
          </p:nvSpPr>
          <p:spPr>
            <a:xfrm rot="16200000">
              <a:off x="-3185145" y="-1327534"/>
              <a:ext cx="2635395" cy="461665"/>
            </a:xfrm>
            <a:prstGeom prst="rect">
              <a:avLst/>
            </a:prstGeom>
            <a:noFill/>
          </p:spPr>
          <p:txBody>
            <a:bodyPr wrap="square" rtlCol="0">
              <a:spAutoFit/>
            </a:bodyPr>
            <a:lstStyle/>
            <a:p>
              <a:r>
                <a:rPr lang="en-US" sz="2400" b="1" kern="0" dirty="0">
                  <a:solidFill>
                    <a:schemeClr val="bg1"/>
                  </a:solidFill>
                  <a:latin typeface="Times New Roman" panose="02020603050405020304" pitchFamily="18" charset="0"/>
                </a:rPr>
                <a:t>Ball Screw Slider</a:t>
              </a:r>
              <a:endParaRPr lang="en-US" b="1" dirty="0"/>
            </a:p>
          </p:txBody>
        </p:sp>
      </p:grpSp>
    </p:spTree>
    <p:extLst>
      <p:ext uri="{BB962C8B-B14F-4D97-AF65-F5344CB8AC3E}">
        <p14:creationId xmlns:p14="http://schemas.microsoft.com/office/powerpoint/2010/main" val="1257014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3443516" y="755433"/>
            <a:ext cx="7439857" cy="646331"/>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 </a:t>
            </a:r>
            <a:r>
              <a:rPr kumimoji="0" lang="en-US" sz="36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rPr>
              <a:t>[Hardware]</a:t>
            </a:r>
            <a:endParaRPr lang="en-US" sz="3400" b="1" dirty="0">
              <a:solidFill>
                <a:schemeClr val="bg1"/>
              </a:solidFill>
              <a:latin typeface="Josefin Sans" pitchFamily="2" charset="0"/>
              <a:cs typeface="Akhbar MT" pitchFamily="2" charset="-78"/>
            </a:endParaRPr>
          </a:p>
        </p:txBody>
      </p:sp>
      <p:grpSp>
        <p:nvGrpSpPr>
          <p:cNvPr id="8" name="Group 7">
            <a:extLst>
              <a:ext uri="{FF2B5EF4-FFF2-40B4-BE49-F238E27FC236}">
                <a16:creationId xmlns:a16="http://schemas.microsoft.com/office/drawing/2014/main" id="{36DF633E-DF8F-21BE-ED8C-C962267DB524}"/>
              </a:ext>
            </a:extLst>
          </p:cNvPr>
          <p:cNvGrpSpPr/>
          <p:nvPr/>
        </p:nvGrpSpPr>
        <p:grpSpPr>
          <a:xfrm rot="5400000">
            <a:off x="-8421968" y="-3637184"/>
            <a:ext cx="12943588" cy="13553634"/>
            <a:chOff x="-8421968" y="-3637184"/>
            <a:chExt cx="12943588" cy="13553634"/>
          </a:xfrm>
        </p:grpSpPr>
        <p:pic>
          <p:nvPicPr>
            <p:cNvPr id="2" name="Picture 1" descr="A black and white gear">
              <a:extLst>
                <a:ext uri="{FF2B5EF4-FFF2-40B4-BE49-F238E27FC236}">
                  <a16:creationId xmlns:a16="http://schemas.microsoft.com/office/drawing/2014/main" id="{E639C2C7-F835-74FB-0A6E-DEED26DC2E1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flipV="1">
              <a:off x="-8421968" y="-3637184"/>
              <a:ext cx="12943588" cy="13553634"/>
            </a:xfrm>
            <a:prstGeom prst="rect">
              <a:avLst/>
            </a:prstGeom>
          </p:spPr>
        </p:pic>
        <p:sp>
          <p:nvSpPr>
            <p:cNvPr id="7" name="TextBox 6">
              <a:extLst>
                <a:ext uri="{FF2B5EF4-FFF2-40B4-BE49-F238E27FC236}">
                  <a16:creationId xmlns:a16="http://schemas.microsoft.com/office/drawing/2014/main" id="{C6A4BF31-EA2D-C198-D2C6-5BD290F164B9}"/>
                </a:ext>
              </a:extLst>
            </p:cNvPr>
            <p:cNvSpPr txBox="1"/>
            <p:nvPr/>
          </p:nvSpPr>
          <p:spPr>
            <a:xfrm rot="16200000">
              <a:off x="-3267872" y="-1167192"/>
              <a:ext cx="2635395" cy="461665"/>
            </a:xfrm>
            <a:prstGeom prst="rect">
              <a:avLst/>
            </a:prstGeom>
            <a:noFill/>
          </p:spPr>
          <p:txBody>
            <a:bodyPr wrap="square" rtlCol="0">
              <a:spAutoFit/>
            </a:bodyPr>
            <a:lstStyle/>
            <a:p>
              <a:r>
                <a:rPr lang="en-US" sz="2400" b="1" kern="0" dirty="0">
                  <a:solidFill>
                    <a:schemeClr val="bg1"/>
                  </a:solidFill>
                  <a:latin typeface="Times New Roman" panose="02020603050405020304" pitchFamily="18" charset="0"/>
                </a:rPr>
                <a:t>Ball Screw Slider</a:t>
              </a:r>
              <a:endParaRPr lang="en-US" b="1" dirty="0"/>
            </a:p>
          </p:txBody>
        </p:sp>
      </p:grpSp>
      <p:pic>
        <p:nvPicPr>
          <p:cNvPr id="9" name="Picture 8">
            <a:extLst>
              <a:ext uri="{FF2B5EF4-FFF2-40B4-BE49-F238E27FC236}">
                <a16:creationId xmlns:a16="http://schemas.microsoft.com/office/drawing/2014/main" id="{BB9C5930-8265-3F8D-49CA-353A5A1C264B}"/>
              </a:ext>
            </a:extLst>
          </p:cNvPr>
          <p:cNvPicPr>
            <a:picLocks noChangeAspect="1"/>
          </p:cNvPicPr>
          <p:nvPr/>
        </p:nvPicPr>
        <p:blipFill rotWithShape="1">
          <a:blip r:embed="rId4">
            <a:extLst>
              <a:ext uri="{28A0092B-C50C-407E-A947-70E740481C1C}">
                <a14:useLocalDpi xmlns:a14="http://schemas.microsoft.com/office/drawing/2010/main" val="0"/>
              </a:ext>
            </a:extLst>
          </a:blip>
          <a:srcRect t="1067" b="-591"/>
          <a:stretch/>
        </p:blipFill>
        <p:spPr>
          <a:xfrm>
            <a:off x="4005237" y="1401764"/>
            <a:ext cx="6589059" cy="5430390"/>
          </a:xfrm>
          <a:prstGeom prst="rect">
            <a:avLst/>
          </a:prstGeom>
          <a:ln>
            <a:noFill/>
          </a:ln>
          <a:effectLst>
            <a:softEdge rad="112500"/>
          </a:effectLst>
        </p:spPr>
      </p:pic>
    </p:spTree>
    <p:extLst>
      <p:ext uri="{BB962C8B-B14F-4D97-AF65-F5344CB8AC3E}">
        <p14:creationId xmlns:p14="http://schemas.microsoft.com/office/powerpoint/2010/main" val="3561861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5018606" y="455994"/>
            <a:ext cx="2492991"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Agenda</a:t>
            </a:r>
            <a:r>
              <a:rPr lang="en-US" sz="4000" dirty="0">
                <a:solidFill>
                  <a:schemeClr val="bg1"/>
                </a:solidFill>
              </a:rPr>
              <a:t> </a:t>
            </a:r>
          </a:p>
        </p:txBody>
      </p:sp>
      <p:sp>
        <p:nvSpPr>
          <p:cNvPr id="67" name="TextBox 66">
            <a:extLst>
              <a:ext uri="{FF2B5EF4-FFF2-40B4-BE49-F238E27FC236}">
                <a16:creationId xmlns:a16="http://schemas.microsoft.com/office/drawing/2014/main" id="{09AFCD09-8A92-8706-3C04-785AE073EE94}"/>
              </a:ext>
            </a:extLst>
          </p:cNvPr>
          <p:cNvSpPr txBox="1"/>
          <p:nvPr/>
        </p:nvSpPr>
        <p:spPr>
          <a:xfrm>
            <a:off x="7035863" y="2056312"/>
            <a:ext cx="4826993" cy="3193759"/>
          </a:xfrm>
          <a:prstGeom prst="rect">
            <a:avLst/>
          </a:prstGeom>
          <a:noFill/>
        </p:spPr>
        <p:txBody>
          <a:bodyPr wrap="square" rtlCol="0">
            <a:spAutoFit/>
          </a:bodyPr>
          <a:lstStyle/>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Solution</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Tools</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Phase Description &amp; Time plan</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Common Questions </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References</a:t>
            </a:r>
          </a:p>
          <a:p>
            <a:pPr marL="457200" indent="-457200">
              <a:lnSpc>
                <a:spcPts val="412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8C62076-C3DE-4249-946F-AE85E8D9F92D}"/>
              </a:ext>
            </a:extLst>
          </p:cNvPr>
          <p:cNvSpPr txBox="1"/>
          <p:nvPr/>
        </p:nvSpPr>
        <p:spPr>
          <a:xfrm>
            <a:off x="1104445" y="2056313"/>
            <a:ext cx="4826993" cy="3193759"/>
          </a:xfrm>
          <a:prstGeom prst="rect">
            <a:avLst/>
          </a:prstGeom>
          <a:noFill/>
        </p:spPr>
        <p:txBody>
          <a:bodyPr wrap="square" rtlCol="0">
            <a:spAutoFit/>
          </a:bodyPr>
          <a:lstStyle/>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Problem Statement </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Introduction</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Objectives</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Related Work &amp; Applications</a:t>
            </a:r>
          </a:p>
          <a:p>
            <a:pPr marL="457200" indent="-457200">
              <a:lnSpc>
                <a:spcPts val="412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System Architecture</a:t>
            </a:r>
          </a:p>
          <a:p>
            <a:pPr>
              <a:lnSpc>
                <a:spcPts val="4120"/>
              </a:lnSpc>
              <a:buClr>
                <a:schemeClr val="bg1"/>
              </a:buClr>
            </a:pPr>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894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3443516" y="755433"/>
            <a:ext cx="7439857" cy="646331"/>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 </a:t>
            </a:r>
            <a:r>
              <a:rPr kumimoji="0" lang="en-US" sz="36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rPr>
              <a:t>[Hardware]</a:t>
            </a:r>
            <a:endParaRPr lang="en-US" sz="3400" b="1" dirty="0">
              <a:solidFill>
                <a:schemeClr val="bg1"/>
              </a:solidFill>
              <a:latin typeface="Josefin Sans" pitchFamily="2" charset="0"/>
              <a:cs typeface="Akhbar MT" pitchFamily="2" charset="-78"/>
            </a:endParaRPr>
          </a:p>
        </p:txBody>
      </p:sp>
      <p:grpSp>
        <p:nvGrpSpPr>
          <p:cNvPr id="8" name="Group 7">
            <a:extLst>
              <a:ext uri="{FF2B5EF4-FFF2-40B4-BE49-F238E27FC236}">
                <a16:creationId xmlns:a16="http://schemas.microsoft.com/office/drawing/2014/main" id="{36DF633E-DF8F-21BE-ED8C-C962267DB524}"/>
              </a:ext>
            </a:extLst>
          </p:cNvPr>
          <p:cNvGrpSpPr/>
          <p:nvPr/>
        </p:nvGrpSpPr>
        <p:grpSpPr>
          <a:xfrm rot="5400000">
            <a:off x="-8421968" y="-3637184"/>
            <a:ext cx="12943588" cy="13553634"/>
            <a:chOff x="-8421968" y="-3637184"/>
            <a:chExt cx="12943588" cy="13553634"/>
          </a:xfrm>
        </p:grpSpPr>
        <p:pic>
          <p:nvPicPr>
            <p:cNvPr id="2" name="Picture 1" descr="A black and white gear">
              <a:extLst>
                <a:ext uri="{FF2B5EF4-FFF2-40B4-BE49-F238E27FC236}">
                  <a16:creationId xmlns:a16="http://schemas.microsoft.com/office/drawing/2014/main" id="{E639C2C7-F835-74FB-0A6E-DEED26DC2E1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flipV="1">
              <a:off x="-8421968" y="-3637184"/>
              <a:ext cx="12943588" cy="13553634"/>
            </a:xfrm>
            <a:prstGeom prst="rect">
              <a:avLst/>
            </a:prstGeom>
          </p:spPr>
        </p:pic>
        <p:sp>
          <p:nvSpPr>
            <p:cNvPr id="7" name="TextBox 6">
              <a:extLst>
                <a:ext uri="{FF2B5EF4-FFF2-40B4-BE49-F238E27FC236}">
                  <a16:creationId xmlns:a16="http://schemas.microsoft.com/office/drawing/2014/main" id="{C6A4BF31-EA2D-C198-D2C6-5BD290F164B9}"/>
                </a:ext>
              </a:extLst>
            </p:cNvPr>
            <p:cNvSpPr txBox="1"/>
            <p:nvPr/>
          </p:nvSpPr>
          <p:spPr>
            <a:xfrm rot="16200000">
              <a:off x="-3267872" y="-1167192"/>
              <a:ext cx="2635395" cy="461665"/>
            </a:xfrm>
            <a:prstGeom prst="rect">
              <a:avLst/>
            </a:prstGeom>
            <a:noFill/>
          </p:spPr>
          <p:txBody>
            <a:bodyPr wrap="square" rtlCol="0">
              <a:spAutoFit/>
            </a:bodyPr>
            <a:lstStyle/>
            <a:p>
              <a:r>
                <a:rPr lang="en-US" sz="2400" b="1" kern="0" dirty="0">
                  <a:solidFill>
                    <a:schemeClr val="bg1"/>
                  </a:solidFill>
                  <a:latin typeface="Times New Roman" panose="02020603050405020304" pitchFamily="18" charset="0"/>
                </a:rPr>
                <a:t>Ball Screw Slider</a:t>
              </a:r>
              <a:endParaRPr lang="en-US" b="1" dirty="0"/>
            </a:p>
          </p:txBody>
        </p:sp>
      </p:grpSp>
      <p:pic>
        <p:nvPicPr>
          <p:cNvPr id="9" name="Picture 8">
            <a:extLst>
              <a:ext uri="{FF2B5EF4-FFF2-40B4-BE49-F238E27FC236}">
                <a16:creationId xmlns:a16="http://schemas.microsoft.com/office/drawing/2014/main" id="{BB9C5930-8265-3F8D-49CA-353A5A1C264B}"/>
              </a:ext>
            </a:extLst>
          </p:cNvPr>
          <p:cNvPicPr>
            <a:picLocks noChangeAspect="1"/>
          </p:cNvPicPr>
          <p:nvPr/>
        </p:nvPicPr>
        <p:blipFill rotWithShape="1">
          <a:blip r:embed="rId4">
            <a:extLst>
              <a:ext uri="{28A0092B-C50C-407E-A947-70E740481C1C}">
                <a14:useLocalDpi xmlns:a14="http://schemas.microsoft.com/office/drawing/2010/main" val="0"/>
              </a:ext>
            </a:extLst>
          </a:blip>
          <a:srcRect t="1067" b="-591"/>
          <a:stretch/>
        </p:blipFill>
        <p:spPr>
          <a:xfrm>
            <a:off x="4005239" y="1401764"/>
            <a:ext cx="3923420" cy="5430389"/>
          </a:xfrm>
          <a:prstGeom prst="rect">
            <a:avLst/>
          </a:prstGeom>
          <a:ln>
            <a:noFill/>
          </a:ln>
          <a:effectLst>
            <a:softEdge rad="112500"/>
          </a:effectLst>
        </p:spPr>
      </p:pic>
      <p:sp>
        <p:nvSpPr>
          <p:cNvPr id="3" name="TextBox 2">
            <a:extLst>
              <a:ext uri="{FF2B5EF4-FFF2-40B4-BE49-F238E27FC236}">
                <a16:creationId xmlns:a16="http://schemas.microsoft.com/office/drawing/2014/main" id="{0212C6A2-F9D3-0B6B-B15B-17779F0FC45A}"/>
              </a:ext>
            </a:extLst>
          </p:cNvPr>
          <p:cNvSpPr txBox="1"/>
          <p:nvPr/>
        </p:nvSpPr>
        <p:spPr>
          <a:xfrm>
            <a:off x="7056629" y="1375917"/>
            <a:ext cx="5135371" cy="4474558"/>
          </a:xfrm>
          <a:prstGeom prst="rect">
            <a:avLst/>
          </a:prstGeom>
          <a:noFill/>
        </p:spPr>
        <p:txBody>
          <a:bodyPr wrap="square">
            <a:spAutoFit/>
          </a:bodyPr>
          <a:lstStyle/>
          <a:p>
            <a:pPr lvl="2">
              <a:buClr>
                <a:srgbClr val="315354"/>
              </a:buClr>
              <a:buSzPct val="61000"/>
              <a:defRPr/>
            </a:pPr>
            <a:r>
              <a:rPr kumimoji="0" lang="en-US"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Advantages :</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efficiency, exceeding 90%.</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Excellent precision and accuracy for precise linear motion control.</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load capacity, capable of handling heavy loads.</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Long service life due to reduced wear and tear.</a:t>
            </a:r>
          </a:p>
          <a:p>
            <a:pPr marL="1200150" lvl="2"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ball screw slider are often seen as safer than belt drives for carrying vertical loads.</a:t>
            </a:r>
          </a:p>
        </p:txBody>
      </p:sp>
    </p:spTree>
    <p:extLst>
      <p:ext uri="{BB962C8B-B14F-4D97-AF65-F5344CB8AC3E}">
        <p14:creationId xmlns:p14="http://schemas.microsoft.com/office/powerpoint/2010/main" val="2768205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3443516" y="755433"/>
            <a:ext cx="7439857" cy="646331"/>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 </a:t>
            </a:r>
            <a:r>
              <a:rPr kumimoji="0" lang="en-US" sz="36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rPr>
              <a:t>[Hardware]</a:t>
            </a:r>
            <a:endParaRPr lang="en-US" sz="3400" b="1" dirty="0">
              <a:solidFill>
                <a:schemeClr val="bg1"/>
              </a:solidFill>
              <a:latin typeface="Josefin Sans" pitchFamily="2" charset="0"/>
              <a:cs typeface="Akhbar MT" pitchFamily="2" charset="-78"/>
            </a:endParaRPr>
          </a:p>
        </p:txBody>
      </p:sp>
      <p:pic>
        <p:nvPicPr>
          <p:cNvPr id="9" name="Picture 8">
            <a:extLst>
              <a:ext uri="{FF2B5EF4-FFF2-40B4-BE49-F238E27FC236}">
                <a16:creationId xmlns:a16="http://schemas.microsoft.com/office/drawing/2014/main" id="{BB9C5930-8265-3F8D-49CA-353A5A1C264B}"/>
              </a:ext>
            </a:extLst>
          </p:cNvPr>
          <p:cNvPicPr>
            <a:picLocks noChangeAspect="1"/>
          </p:cNvPicPr>
          <p:nvPr/>
        </p:nvPicPr>
        <p:blipFill rotWithShape="1">
          <a:blip r:embed="rId3">
            <a:extLst>
              <a:ext uri="{28A0092B-C50C-407E-A947-70E740481C1C}">
                <a14:useLocalDpi xmlns:a14="http://schemas.microsoft.com/office/drawing/2010/main" val="0"/>
              </a:ext>
            </a:extLst>
          </a:blip>
          <a:srcRect t="1067" b="-591"/>
          <a:stretch/>
        </p:blipFill>
        <p:spPr>
          <a:xfrm>
            <a:off x="8247107" y="1361717"/>
            <a:ext cx="3923420" cy="5430389"/>
          </a:xfrm>
          <a:prstGeom prst="rect">
            <a:avLst/>
          </a:prstGeom>
          <a:ln>
            <a:noFill/>
          </a:ln>
          <a:effectLst>
            <a:softEdge rad="112500"/>
          </a:effectLst>
        </p:spPr>
      </p:pic>
      <p:sp>
        <p:nvSpPr>
          <p:cNvPr id="4" name="Google Shape;1567;p60">
            <a:extLst>
              <a:ext uri="{FF2B5EF4-FFF2-40B4-BE49-F238E27FC236}">
                <a16:creationId xmlns:a16="http://schemas.microsoft.com/office/drawing/2014/main" id="{F9DF621E-168D-3FDA-B040-8AA6A3929778}"/>
              </a:ext>
            </a:extLst>
          </p:cNvPr>
          <p:cNvSpPr txBox="1">
            <a:spLocks/>
          </p:cNvSpPr>
          <p:nvPr/>
        </p:nvSpPr>
        <p:spPr>
          <a:xfrm>
            <a:off x="3090441" y="1401764"/>
            <a:ext cx="5092227" cy="4884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kumimoji="0" lang="en-US" sz="18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Disadvantages: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Higher cost compared to other linear motion systems.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Requires periodic maintenance and lubrication.</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Limited speed capabilities, not suitable for high-speed applications.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Sensitivity to misalignment, requiring proper alignment and regular checks.</a:t>
            </a:r>
            <a:endParaRPr kumimoji="0" lang="en-US"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grpSp>
        <p:nvGrpSpPr>
          <p:cNvPr id="13" name="Group 12">
            <a:extLst>
              <a:ext uri="{FF2B5EF4-FFF2-40B4-BE49-F238E27FC236}">
                <a16:creationId xmlns:a16="http://schemas.microsoft.com/office/drawing/2014/main" id="{BF2B18DC-D520-96E0-390A-BB7B16873ACE}"/>
              </a:ext>
            </a:extLst>
          </p:cNvPr>
          <p:cNvGrpSpPr/>
          <p:nvPr/>
        </p:nvGrpSpPr>
        <p:grpSpPr>
          <a:xfrm>
            <a:off x="-8726991" y="-3332161"/>
            <a:ext cx="13553634" cy="12943588"/>
            <a:chOff x="-8726991" y="-3332161"/>
            <a:chExt cx="13553634" cy="12943588"/>
          </a:xfrm>
        </p:grpSpPr>
        <p:grpSp>
          <p:nvGrpSpPr>
            <p:cNvPr id="8" name="Group 7">
              <a:extLst>
                <a:ext uri="{FF2B5EF4-FFF2-40B4-BE49-F238E27FC236}">
                  <a16:creationId xmlns:a16="http://schemas.microsoft.com/office/drawing/2014/main" id="{36DF633E-DF8F-21BE-ED8C-C962267DB524}"/>
                </a:ext>
              </a:extLst>
            </p:cNvPr>
            <p:cNvGrpSpPr/>
            <p:nvPr/>
          </p:nvGrpSpPr>
          <p:grpSpPr>
            <a:xfrm rot="5400000">
              <a:off x="-8421968" y="-3637184"/>
              <a:ext cx="12943588" cy="13553634"/>
              <a:chOff x="-8421968" y="-3637184"/>
              <a:chExt cx="12943588" cy="13553634"/>
            </a:xfrm>
          </p:grpSpPr>
          <p:pic>
            <p:nvPicPr>
              <p:cNvPr id="2" name="Picture 1" descr="A black and white gear">
                <a:extLst>
                  <a:ext uri="{FF2B5EF4-FFF2-40B4-BE49-F238E27FC236}">
                    <a16:creationId xmlns:a16="http://schemas.microsoft.com/office/drawing/2014/main" id="{E639C2C7-F835-74FB-0A6E-DEED26DC2E1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flipV="1">
                <a:off x="-8421968" y="-3637184"/>
                <a:ext cx="12943588" cy="13553634"/>
              </a:xfrm>
              <a:prstGeom prst="rect">
                <a:avLst/>
              </a:prstGeom>
            </p:spPr>
          </p:pic>
          <p:sp>
            <p:nvSpPr>
              <p:cNvPr id="7" name="TextBox 6">
                <a:extLst>
                  <a:ext uri="{FF2B5EF4-FFF2-40B4-BE49-F238E27FC236}">
                    <a16:creationId xmlns:a16="http://schemas.microsoft.com/office/drawing/2014/main" id="{C6A4BF31-EA2D-C198-D2C6-5BD290F164B9}"/>
                  </a:ext>
                </a:extLst>
              </p:cNvPr>
              <p:cNvSpPr txBox="1"/>
              <p:nvPr/>
            </p:nvSpPr>
            <p:spPr>
              <a:xfrm rot="16200000">
                <a:off x="-3267872" y="-1167192"/>
                <a:ext cx="2635395" cy="461665"/>
              </a:xfrm>
              <a:prstGeom prst="rect">
                <a:avLst/>
              </a:prstGeom>
              <a:noFill/>
            </p:spPr>
            <p:txBody>
              <a:bodyPr wrap="square" rtlCol="0">
                <a:spAutoFit/>
              </a:bodyPr>
              <a:lstStyle/>
              <a:p>
                <a:r>
                  <a:rPr lang="en-US" sz="2400" b="1" kern="0" dirty="0">
                    <a:solidFill>
                      <a:schemeClr val="bg1"/>
                    </a:solidFill>
                    <a:latin typeface="Times New Roman" panose="02020603050405020304" pitchFamily="18" charset="0"/>
                  </a:rPr>
                  <a:t>Ball Screw Slider</a:t>
                </a:r>
                <a:endParaRPr lang="en-US" b="1" dirty="0"/>
              </a:p>
            </p:txBody>
          </p:sp>
        </p:grpSp>
        <p:sp>
          <p:nvSpPr>
            <p:cNvPr id="12" name="TextBox 11">
              <a:extLst>
                <a:ext uri="{FF2B5EF4-FFF2-40B4-BE49-F238E27FC236}">
                  <a16:creationId xmlns:a16="http://schemas.microsoft.com/office/drawing/2014/main" id="{08DCA213-F461-683C-1D05-8E5D14AEC60A}"/>
                </a:ext>
              </a:extLst>
            </p:cNvPr>
            <p:cNvSpPr txBox="1"/>
            <p:nvPr/>
          </p:nvSpPr>
          <p:spPr>
            <a:xfrm rot="5400000">
              <a:off x="-3607456" y="7292803"/>
              <a:ext cx="2939970" cy="461665"/>
            </a:xfrm>
            <a:prstGeom prst="rect">
              <a:avLst/>
            </a:prstGeom>
            <a:noFill/>
          </p:spPr>
          <p:txBody>
            <a:bodyPr wrap="square" rtlCol="0">
              <a:spAutoFit/>
            </a:bodyPr>
            <a:lstStyle/>
            <a:p>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Belt Driven Slider</a:t>
              </a:r>
              <a:endParaRPr kumimoji="0" lang="en-US" sz="18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grpSp>
    </p:spTree>
    <p:extLst>
      <p:ext uri="{BB962C8B-B14F-4D97-AF65-F5344CB8AC3E}">
        <p14:creationId xmlns:p14="http://schemas.microsoft.com/office/powerpoint/2010/main" val="1869469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4052105" y="755433"/>
            <a:ext cx="7439857" cy="646331"/>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 </a:t>
            </a:r>
            <a:r>
              <a:rPr kumimoji="0" lang="en-US" sz="36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rPr>
              <a:t>[Hardware]</a:t>
            </a:r>
            <a:endParaRPr lang="en-US" sz="3400" b="1" dirty="0">
              <a:solidFill>
                <a:schemeClr val="bg1"/>
              </a:solidFill>
              <a:latin typeface="Josefin Sans" pitchFamily="2" charset="0"/>
              <a:cs typeface="Akhbar MT" pitchFamily="2" charset="-78"/>
            </a:endParaRPr>
          </a:p>
        </p:txBody>
      </p:sp>
      <p:grpSp>
        <p:nvGrpSpPr>
          <p:cNvPr id="13" name="Group 12">
            <a:extLst>
              <a:ext uri="{FF2B5EF4-FFF2-40B4-BE49-F238E27FC236}">
                <a16:creationId xmlns:a16="http://schemas.microsoft.com/office/drawing/2014/main" id="{BF2B18DC-D520-96E0-390A-BB7B16873ACE}"/>
              </a:ext>
            </a:extLst>
          </p:cNvPr>
          <p:cNvGrpSpPr/>
          <p:nvPr/>
        </p:nvGrpSpPr>
        <p:grpSpPr>
          <a:xfrm rot="16200000">
            <a:off x="-8726991" y="-3332161"/>
            <a:ext cx="13553634" cy="12943588"/>
            <a:chOff x="-8726991" y="-3332161"/>
            <a:chExt cx="13553634" cy="12943588"/>
          </a:xfrm>
        </p:grpSpPr>
        <p:grpSp>
          <p:nvGrpSpPr>
            <p:cNvPr id="8" name="Group 7">
              <a:extLst>
                <a:ext uri="{FF2B5EF4-FFF2-40B4-BE49-F238E27FC236}">
                  <a16:creationId xmlns:a16="http://schemas.microsoft.com/office/drawing/2014/main" id="{36DF633E-DF8F-21BE-ED8C-C962267DB524}"/>
                </a:ext>
              </a:extLst>
            </p:cNvPr>
            <p:cNvGrpSpPr/>
            <p:nvPr/>
          </p:nvGrpSpPr>
          <p:grpSpPr>
            <a:xfrm rot="5400000">
              <a:off x="-8421968" y="-3637184"/>
              <a:ext cx="12943588" cy="13553634"/>
              <a:chOff x="-8421968" y="-3637184"/>
              <a:chExt cx="12943588" cy="13553634"/>
            </a:xfrm>
          </p:grpSpPr>
          <p:pic>
            <p:nvPicPr>
              <p:cNvPr id="2" name="Picture 1" descr="A black and white gear">
                <a:extLst>
                  <a:ext uri="{FF2B5EF4-FFF2-40B4-BE49-F238E27FC236}">
                    <a16:creationId xmlns:a16="http://schemas.microsoft.com/office/drawing/2014/main" id="{E639C2C7-F835-74FB-0A6E-DEED26DC2E1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flipV="1">
                <a:off x="-8421968" y="-3637184"/>
                <a:ext cx="12943588" cy="13553634"/>
              </a:xfrm>
              <a:prstGeom prst="rect">
                <a:avLst/>
              </a:prstGeom>
            </p:spPr>
          </p:pic>
          <p:sp>
            <p:nvSpPr>
              <p:cNvPr id="7" name="TextBox 6">
                <a:extLst>
                  <a:ext uri="{FF2B5EF4-FFF2-40B4-BE49-F238E27FC236}">
                    <a16:creationId xmlns:a16="http://schemas.microsoft.com/office/drawing/2014/main" id="{C6A4BF31-EA2D-C198-D2C6-5BD290F164B9}"/>
                  </a:ext>
                </a:extLst>
              </p:cNvPr>
              <p:cNvSpPr txBox="1"/>
              <p:nvPr/>
            </p:nvSpPr>
            <p:spPr>
              <a:xfrm rot="16200000">
                <a:off x="-3267872" y="-1167192"/>
                <a:ext cx="2635395" cy="461665"/>
              </a:xfrm>
              <a:prstGeom prst="rect">
                <a:avLst/>
              </a:prstGeom>
              <a:noFill/>
            </p:spPr>
            <p:txBody>
              <a:bodyPr wrap="square" rtlCol="0">
                <a:spAutoFit/>
              </a:bodyPr>
              <a:lstStyle/>
              <a:p>
                <a:r>
                  <a:rPr lang="en-US" sz="2400" b="1" kern="0" dirty="0">
                    <a:solidFill>
                      <a:schemeClr val="bg1"/>
                    </a:solidFill>
                    <a:latin typeface="Times New Roman" panose="02020603050405020304" pitchFamily="18" charset="0"/>
                  </a:rPr>
                  <a:t>Ball Screw Slider</a:t>
                </a:r>
                <a:endParaRPr lang="en-US" b="1" dirty="0"/>
              </a:p>
            </p:txBody>
          </p:sp>
        </p:grpSp>
        <p:sp>
          <p:nvSpPr>
            <p:cNvPr id="12" name="TextBox 11">
              <a:extLst>
                <a:ext uri="{FF2B5EF4-FFF2-40B4-BE49-F238E27FC236}">
                  <a16:creationId xmlns:a16="http://schemas.microsoft.com/office/drawing/2014/main" id="{08DCA213-F461-683C-1D05-8E5D14AEC60A}"/>
                </a:ext>
              </a:extLst>
            </p:cNvPr>
            <p:cNvSpPr txBox="1"/>
            <p:nvPr/>
          </p:nvSpPr>
          <p:spPr>
            <a:xfrm rot="5400000">
              <a:off x="-3607456" y="7292803"/>
              <a:ext cx="2939970" cy="461665"/>
            </a:xfrm>
            <a:prstGeom prst="rect">
              <a:avLst/>
            </a:prstGeom>
            <a:noFill/>
          </p:spPr>
          <p:txBody>
            <a:bodyPr wrap="square" rtlCol="0">
              <a:spAutoFit/>
            </a:bodyPr>
            <a:lstStyle/>
            <a:p>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Belt Driven Slider</a:t>
              </a:r>
              <a:endParaRPr kumimoji="0" lang="en-US" sz="18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grpSp>
      <p:pic>
        <p:nvPicPr>
          <p:cNvPr id="3" name="Picture 2">
            <a:extLst>
              <a:ext uri="{FF2B5EF4-FFF2-40B4-BE49-F238E27FC236}">
                <a16:creationId xmlns:a16="http://schemas.microsoft.com/office/drawing/2014/main" id="{75942335-8BB9-9090-3377-666BBAB2B8EF}"/>
              </a:ext>
            </a:extLst>
          </p:cNvPr>
          <p:cNvPicPr>
            <a:picLocks noChangeAspect="1"/>
          </p:cNvPicPr>
          <p:nvPr/>
        </p:nvPicPr>
        <p:blipFill rotWithShape="1">
          <a:blip r:embed="rId4">
            <a:extLst>
              <a:ext uri="{28A0092B-C50C-407E-A947-70E740481C1C}">
                <a14:useLocalDpi xmlns:a14="http://schemas.microsoft.com/office/drawing/2010/main" val="0"/>
              </a:ext>
            </a:extLst>
          </a:blip>
          <a:srcRect l="-72" r="1223"/>
          <a:stretch/>
        </p:blipFill>
        <p:spPr>
          <a:xfrm>
            <a:off x="4052105" y="1401764"/>
            <a:ext cx="7605806" cy="4344383"/>
          </a:xfrm>
          <a:prstGeom prst="rect">
            <a:avLst/>
          </a:prstGeom>
          <a:ln>
            <a:noFill/>
          </a:ln>
          <a:effectLst>
            <a:softEdge rad="112500"/>
          </a:effectLst>
        </p:spPr>
      </p:pic>
    </p:spTree>
    <p:extLst>
      <p:ext uri="{BB962C8B-B14F-4D97-AF65-F5344CB8AC3E}">
        <p14:creationId xmlns:p14="http://schemas.microsoft.com/office/powerpoint/2010/main" val="1354060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526093" y="1646041"/>
            <a:ext cx="7555651"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152400" indent="0" algn="l" fontAlgn="base">
              <a:buClr>
                <a:srgbClr val="FFE699"/>
              </a:buClr>
              <a:buSzPct val="70000"/>
              <a:buNone/>
            </a:pPr>
            <a:r>
              <a:rPr lang="en-US" sz="2000" b="0" i="0" dirty="0">
                <a:solidFill>
                  <a:schemeClr val="bg1"/>
                </a:solidFill>
                <a:effectLst/>
                <a:latin typeface="Times New Roman" panose="02020603050405020304" pitchFamily="18" charset="0"/>
                <a:cs typeface="Times New Roman" panose="02020603050405020304" pitchFamily="18" charset="0"/>
              </a:rPr>
              <a:t>The complex handwriting of doctors in prescriptions can lead to errors and misinterpretation during medication administration. This increases the risk of incorrect dosages and wrong medications.</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lvl="1" fontAlgn="base">
              <a:buClr>
                <a:srgbClr val="FFE699"/>
              </a:buClr>
              <a:buSzPct val="70000"/>
              <a:buFont typeface="Wingdings" panose="05000000000000000000" pitchFamily="2" charset="2"/>
              <a:buChar char="§"/>
            </a:pPr>
            <a:r>
              <a:rPr lang="en-US" sz="2000" b="0" i="0" dirty="0">
                <a:solidFill>
                  <a:schemeClr val="bg1"/>
                </a:solidFill>
                <a:effectLst/>
                <a:latin typeface="Times New Roman" panose="02020603050405020304" pitchFamily="18" charset="0"/>
                <a:cs typeface="Times New Roman" panose="02020603050405020304" pitchFamily="18" charset="0"/>
              </a:rPr>
              <a:t>Doctors' sloppy handwriting kills more than </a:t>
            </a:r>
            <a:r>
              <a:rPr lang="en-US" sz="2000" b="1" i="0" dirty="0">
                <a:solidFill>
                  <a:srgbClr val="00758F"/>
                </a:solidFill>
                <a:effectLst/>
                <a:latin typeface="Times New Roman" panose="02020603050405020304" pitchFamily="18" charset="0"/>
                <a:cs typeface="Times New Roman" panose="02020603050405020304" pitchFamily="18" charset="0"/>
              </a:rPr>
              <a:t>7,000</a:t>
            </a:r>
            <a:r>
              <a:rPr lang="en-US" sz="2000" b="0" i="0" dirty="0">
                <a:solidFill>
                  <a:schemeClr val="bg1"/>
                </a:solidFill>
                <a:effectLst/>
                <a:latin typeface="Times New Roman" panose="02020603050405020304" pitchFamily="18" charset="0"/>
                <a:cs typeface="Times New Roman" panose="02020603050405020304" pitchFamily="18" charset="0"/>
              </a:rPr>
              <a:t> people annually. </a:t>
            </a:r>
          </a:p>
          <a:p>
            <a:pPr lvl="1" fontAlgn="base">
              <a:buClr>
                <a:srgbClr val="FFE699"/>
              </a:buClr>
              <a:buSzPct val="70000"/>
              <a:buFont typeface="Wingdings" panose="05000000000000000000" pitchFamily="2" charset="2"/>
              <a:buChar char="§"/>
            </a:pPr>
            <a:r>
              <a:rPr lang="en-US" sz="2000" b="0" i="0" dirty="0">
                <a:solidFill>
                  <a:schemeClr val="bg1"/>
                </a:solidFill>
                <a:effectLst/>
                <a:latin typeface="Times New Roman" panose="02020603050405020304" pitchFamily="18" charset="0"/>
                <a:cs typeface="Times New Roman" panose="02020603050405020304" pitchFamily="18" charset="0"/>
              </a:rPr>
              <a:t>according to a July </a:t>
            </a:r>
            <a:r>
              <a:rPr lang="en-US" sz="2000" b="1" i="0" dirty="0">
                <a:solidFill>
                  <a:srgbClr val="00758F"/>
                </a:solidFill>
                <a:effectLst/>
                <a:latin typeface="Times New Roman" panose="02020603050405020304" pitchFamily="18" charset="0"/>
                <a:cs typeface="Times New Roman" panose="02020603050405020304" pitchFamily="18" charset="0"/>
              </a:rPr>
              <a:t>2006</a:t>
            </a:r>
            <a:r>
              <a:rPr lang="en-US" sz="2000" b="0" i="0" dirty="0">
                <a:solidFill>
                  <a:schemeClr val="bg1"/>
                </a:solidFill>
                <a:effectLst/>
                <a:latin typeface="Times New Roman" panose="02020603050405020304" pitchFamily="18" charset="0"/>
                <a:cs typeface="Times New Roman" panose="02020603050405020304" pitchFamily="18" charset="0"/>
              </a:rPr>
              <a:t> report from the National Academies of Science's Institute of Medicine </a:t>
            </a:r>
            <a:r>
              <a:rPr lang="en-US" sz="2000" b="0" i="0" dirty="0">
                <a:solidFill>
                  <a:srgbClr val="00758F"/>
                </a:solidFill>
                <a:effectLst/>
                <a:latin typeface="Times New Roman" panose="02020603050405020304" pitchFamily="18" charset="0"/>
                <a:cs typeface="Times New Roman" panose="02020603050405020304" pitchFamily="18" charset="0"/>
              </a:rPr>
              <a:t>(IOM)</a:t>
            </a:r>
            <a:r>
              <a:rPr lang="en-US" sz="2000" b="0" i="0" dirty="0">
                <a:solidFill>
                  <a:schemeClr val="bg1"/>
                </a:solidFill>
                <a:effectLst/>
                <a:latin typeface="Times New Roman" panose="02020603050405020304" pitchFamily="18" charset="0"/>
                <a:cs typeface="Times New Roman" panose="02020603050405020304" pitchFamily="18" charset="0"/>
              </a:rPr>
              <a:t>, preventable medication mistakes also injure more than </a:t>
            </a:r>
            <a:r>
              <a:rPr lang="en-US" sz="2000" b="1" i="0" dirty="0">
                <a:solidFill>
                  <a:srgbClr val="00758F"/>
                </a:solidFill>
                <a:effectLst/>
                <a:latin typeface="Times New Roman" panose="02020603050405020304" pitchFamily="18" charset="0"/>
                <a:cs typeface="Times New Roman" panose="02020603050405020304" pitchFamily="18" charset="0"/>
              </a:rPr>
              <a:t>1.5</a:t>
            </a:r>
            <a:r>
              <a:rPr lang="en-US" sz="2000" b="0" i="0" dirty="0">
                <a:solidFill>
                  <a:schemeClr val="bg1"/>
                </a:solidFill>
                <a:effectLst/>
                <a:latin typeface="Times New Roman" panose="02020603050405020304" pitchFamily="18" charset="0"/>
                <a:cs typeface="Times New Roman" panose="02020603050405020304" pitchFamily="18" charset="0"/>
              </a:rPr>
              <a:t> million Americans annually.</a:t>
            </a:r>
          </a:p>
          <a:p>
            <a:pPr lvl="1" fontAlgn="base">
              <a:buClr>
                <a:srgbClr val="FFE699"/>
              </a:buClr>
              <a:buSzPct val="70000"/>
              <a:buFont typeface="Wingdings" panose="05000000000000000000" pitchFamily="2" charset="2"/>
              <a:buChar char="§"/>
            </a:pPr>
            <a:r>
              <a:rPr lang="en-US" sz="2000" b="0" i="0" dirty="0">
                <a:solidFill>
                  <a:schemeClr val="bg1"/>
                </a:solidFill>
                <a:effectLst/>
                <a:latin typeface="Times New Roman" panose="02020603050405020304" pitchFamily="18" charset="0"/>
                <a:cs typeface="Times New Roman" panose="02020603050405020304" pitchFamily="18" charset="0"/>
              </a:rPr>
              <a:t>illegible writing on some of the </a:t>
            </a:r>
            <a:r>
              <a:rPr lang="en-US" sz="2000" b="1" i="0" dirty="0">
                <a:solidFill>
                  <a:srgbClr val="00758F"/>
                </a:solidFill>
                <a:effectLst/>
                <a:latin typeface="Times New Roman" panose="02020603050405020304" pitchFamily="18" charset="0"/>
                <a:cs typeface="Times New Roman" panose="02020603050405020304" pitchFamily="18" charset="0"/>
              </a:rPr>
              <a:t>3.2</a:t>
            </a:r>
            <a:r>
              <a:rPr lang="en-US" sz="2000" b="0" i="0" dirty="0">
                <a:solidFill>
                  <a:schemeClr val="bg1"/>
                </a:solidFill>
                <a:effectLst/>
                <a:latin typeface="Times New Roman" panose="02020603050405020304" pitchFamily="18" charset="0"/>
                <a:cs typeface="Times New Roman" panose="02020603050405020304" pitchFamily="18" charset="0"/>
              </a:rPr>
              <a:t> billion prescriptions written in the U.S. every year.</a:t>
            </a:r>
          </a:p>
          <a:p>
            <a:pPr lvl="1" fontAlgn="base">
              <a:buFont typeface="+mj-lt"/>
              <a:buAutoNum type="arabicPeriod"/>
            </a:pPr>
            <a:endParaRPr lang="en-US" sz="2000" dirty="0">
              <a:solidFill>
                <a:schemeClr val="bg1"/>
              </a:solidFill>
              <a:latin typeface="Times New Roman" panose="02020603050405020304" pitchFamily="18" charset="0"/>
              <a:cs typeface="Times New Roman" panose="02020603050405020304" pitchFamily="18" charset="0"/>
            </a:endParaRPr>
          </a:p>
          <a:p>
            <a:pPr lvl="1" fontAlgn="base">
              <a:buFont typeface="+mj-lt"/>
              <a:buAutoNum type="arabicPeriod"/>
            </a:pPr>
            <a:r>
              <a:rPr lang="en-US" b="1" dirty="0">
                <a:solidFill>
                  <a:srgbClr val="DBDEE1"/>
                </a:solidFill>
                <a:latin typeface="Times New Roman" panose="02020603050405020304" pitchFamily="18" charset="0"/>
                <a:cs typeface="Times New Roman" panose="02020603050405020304" pitchFamily="18" charset="0"/>
              </a:rPr>
              <a:t>[Cause of Death: Sloppy Doctors]</a:t>
            </a:r>
          </a:p>
          <a:p>
            <a:pPr lvl="1" fontAlgn="base">
              <a:buFont typeface="+mj-lt"/>
              <a:buAutoNum type="arabicPeriod"/>
            </a:pPr>
            <a:r>
              <a:rPr lang="en-US" b="1" i="0" dirty="0">
                <a:solidFill>
                  <a:srgbClr val="DBDEE1"/>
                </a:solidFill>
                <a:effectLst/>
                <a:latin typeface="Times New Roman" panose="02020603050405020304" pitchFamily="18" charset="0"/>
                <a:cs typeface="Times New Roman" panose="02020603050405020304" pitchFamily="18" charset="0"/>
              </a:rPr>
              <a:t>By Jeremy Caplan Monday, Jan. 15, 2007</a:t>
            </a:r>
            <a:endParaRPr lang="en-US" sz="1000" b="1"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8345926" y="2423906"/>
            <a:ext cx="3319981" cy="2701091"/>
          </a:xfrm>
          <a:prstGeom prst="rect">
            <a:avLst/>
          </a:prstGeom>
          <a:ln>
            <a:noFill/>
          </a:ln>
          <a:effectLst>
            <a:softEdge rad="112500"/>
          </a:effectLst>
        </p:spPr>
      </p:pic>
    </p:spTree>
    <p:extLst>
      <p:ext uri="{BB962C8B-B14F-4D97-AF65-F5344CB8AC3E}">
        <p14:creationId xmlns:p14="http://schemas.microsoft.com/office/powerpoint/2010/main" val="2240246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324319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Introduction</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9" y="1866695"/>
            <a:ext cx="10663042"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has existed since the 1960’s, and pharmacy </a:t>
            </a:r>
            <a:r>
              <a:rPr lang="en-US" sz="2400" kern="0" dirty="0">
                <a:solidFill>
                  <a:schemeClr val="bg1"/>
                </a:solidFill>
              </a:rPr>
              <a:t>automation</a:t>
            </a:r>
            <a:r>
              <a:rPr kumimoji="0" lang="en-US" sz="2400" b="0" i="0" u="none" strike="noStrike" kern="0" cap="none" spc="0" normalizeH="0" baseline="0" noProof="0" dirty="0">
                <a:ln>
                  <a:noFill/>
                </a:ln>
                <a:solidFill>
                  <a:schemeClr val="bg1"/>
                </a:solidFill>
                <a:effectLst/>
                <a:uLnTx/>
                <a:uFillTx/>
                <a:latin typeface="Gudea"/>
                <a:sym typeface="Gudea"/>
              </a:rPr>
              <a:t> includes: (Dispensing Robots, Prescription Reordering Apps, Electronic CD Registers,…) and pharmacy automation was classified in </a:t>
            </a:r>
            <a:r>
              <a:rPr lang="en-US" sz="2400" b="1" dirty="0">
                <a:solidFill>
                  <a:srgbClr val="00758F"/>
                </a:solidFill>
                <a:latin typeface="Times New Roman" panose="02020603050405020304" pitchFamily="18" charset="0"/>
                <a:ea typeface="+mn-ea"/>
                <a:cs typeface="Times New Roman" panose="02020603050405020304" pitchFamily="18" charset="0"/>
              </a:rPr>
              <a:t>5</a:t>
            </a:r>
            <a:r>
              <a:rPr kumimoji="0" lang="en-US" sz="2400" b="0" i="0" u="none" strike="noStrike" kern="0" cap="none" spc="0" normalizeH="0" baseline="0" noProof="0" dirty="0">
                <a:ln>
                  <a:noFill/>
                </a:ln>
                <a:solidFill>
                  <a:schemeClr val="bg1"/>
                </a:solidFill>
                <a:effectLst/>
                <a:uLnTx/>
                <a:uFillTx/>
                <a:latin typeface="Gudea"/>
                <a:sym typeface="Gudea"/>
              </a:rPr>
              <a:t> Levels, and The best place to automate your pharmacy is wherever you and your team are spending the most time.</a:t>
            </a:r>
          </a:p>
        </p:txBody>
      </p:sp>
    </p:spTree>
    <p:extLst>
      <p:ext uri="{BB962C8B-B14F-4D97-AF65-F5344CB8AC3E}">
        <p14:creationId xmlns:p14="http://schemas.microsoft.com/office/powerpoint/2010/main" val="777576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120453" y="875354"/>
            <a:ext cx="10307630"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What does automating mean for a pharmacy?</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308127" y="1630787"/>
            <a:ext cx="912746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Automating in a pharmacy isn’t just about robots taking over. It means taking repetitive tasks and devising a way to achieve the same outcome without human input. In the industrial age, that meant human redundancies. In pharmacy, that means the staff trained for patient care are now released from the shackles of these administrative tasks. Rather than redundant, they’re released for valuable tasks instead of functional tasks.</a:t>
            </a:r>
          </a:p>
        </p:txBody>
      </p:sp>
    </p:spTree>
    <p:extLst>
      <p:ext uri="{BB962C8B-B14F-4D97-AF65-F5344CB8AC3E}">
        <p14:creationId xmlns:p14="http://schemas.microsoft.com/office/powerpoint/2010/main" val="2327185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7683"/>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8412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Objectives</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8" y="1370986"/>
            <a:ext cx="10772383" cy="4641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0" marR="0" lvl="0" indent="0" algn="l" defTabSz="914400" rtl="0" eaLnBrk="1" fontAlgn="auto" latinLnBrk="0" hangingPunct="1">
              <a:lnSpc>
                <a:spcPct val="150000"/>
              </a:lnSpc>
              <a:spcBef>
                <a:spcPts val="0"/>
              </a:spcBef>
              <a:spcAft>
                <a:spcPts val="0"/>
              </a:spcAft>
              <a:buClr>
                <a:schemeClr val="bg1"/>
              </a:buClr>
              <a:buSzPct val="61000"/>
              <a:buNone/>
              <a:tabLst/>
              <a:defRPr/>
            </a:pPr>
            <a:r>
              <a:rPr lang="en-US" sz="2800" kern="0" dirty="0">
                <a:solidFill>
                  <a:schemeClr val="bg1"/>
                </a:solidFill>
                <a:latin typeface="Times New Roman" panose="02020603050405020304" pitchFamily="18" charset="0"/>
              </a:rPr>
              <a:t>All</a:t>
            </a:r>
            <a:r>
              <a:rPr kumimoji="0" lang="en-US" sz="2800" b="0" i="0" u="none" strike="noStrike" kern="0" cap="none" spc="0" normalizeH="0" baseline="0" noProof="0" dirty="0">
                <a:ln>
                  <a:noFill/>
                </a:ln>
                <a:solidFill>
                  <a:schemeClr val="bg1"/>
                </a:solidFill>
                <a:effectLst/>
                <a:uLnTx/>
                <a:uFillTx/>
                <a:latin typeface="Times New Roman" panose="02020603050405020304" pitchFamily="18" charset="0"/>
                <a:sym typeface="Gudea"/>
              </a:rPr>
              <a:t> processes are automated, and prescription is electronically transmitted through a desktop application, and this will be effective in two perspectives: </a:t>
            </a:r>
          </a:p>
          <a:p>
            <a:pPr marL="800100" lvl="1" indent="-342900">
              <a:lnSpc>
                <a:spcPct val="150000"/>
              </a:lnSpc>
              <a:buClr>
                <a:schemeClr val="bg1"/>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Make the prescription easy and effective to understand and avoid mistakes.</a:t>
            </a:r>
          </a:p>
          <a:p>
            <a:pPr marL="800100" lvl="1" indent="-342900">
              <a:lnSpc>
                <a:spcPct val="150000"/>
              </a:lnSpc>
              <a:buClr>
                <a:schemeClr val="bg1"/>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Speeding up the process of purchasing medicines and facilitating them and Avoid the crowd of waiting.</a:t>
            </a:r>
          </a:p>
        </p:txBody>
      </p:sp>
    </p:spTree>
    <p:extLst>
      <p:ext uri="{BB962C8B-B14F-4D97-AF65-F5344CB8AC3E}">
        <p14:creationId xmlns:p14="http://schemas.microsoft.com/office/powerpoint/2010/main" val="844510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271602" y="3013501"/>
            <a:ext cx="9648795" cy="830997"/>
          </a:xfrm>
          <a:prstGeom prst="rect">
            <a:avLst/>
          </a:prstGeom>
          <a:noFill/>
        </p:spPr>
        <p:txBody>
          <a:bodyPr wrap="none" rtlCol="0">
            <a:spAutoFit/>
          </a:bodyPr>
          <a:lstStyle/>
          <a:p>
            <a:pPr marL="457200" indent="-457200" algn="ctr">
              <a:buClr>
                <a:schemeClr val="bg1"/>
              </a:buClr>
              <a:buFont typeface="Wingdings" panose="05000000000000000000" pitchFamily="2" charset="2"/>
              <a:buChar char="v"/>
            </a:pPr>
            <a:r>
              <a:rPr lang="en-US" sz="4800" b="1" dirty="0">
                <a:solidFill>
                  <a:schemeClr val="bg1"/>
                </a:solidFill>
                <a:latin typeface="Josefin Sans" pitchFamily="2" charset="0"/>
                <a:cs typeface="Akhbar MT" pitchFamily="2" charset="-78"/>
              </a:rPr>
              <a:t>Related Works &amp; Applications</a:t>
            </a:r>
            <a:r>
              <a:rPr lang="en-US" sz="3200" dirty="0">
                <a:solidFill>
                  <a:schemeClr val="bg1"/>
                </a:solidFill>
              </a:rPr>
              <a:t> </a:t>
            </a:r>
          </a:p>
        </p:txBody>
      </p:sp>
    </p:spTree>
    <p:extLst>
      <p:ext uri="{BB962C8B-B14F-4D97-AF65-F5344CB8AC3E}">
        <p14:creationId xmlns:p14="http://schemas.microsoft.com/office/powerpoint/2010/main" val="950457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2435</TotalTime>
  <Words>3625</Words>
  <Application>Microsoft Office PowerPoint</Application>
  <PresentationFormat>Widescreen</PresentationFormat>
  <Paragraphs>290</Paragraphs>
  <Slides>42</Slides>
  <Notes>6</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Algerian</vt:lpstr>
      <vt:lpstr>Arial</vt:lpstr>
      <vt:lpstr>Calibri</vt:lpstr>
      <vt:lpstr>Calibri Light</vt:lpstr>
      <vt:lpstr>Gudea</vt:lpstr>
      <vt:lpstr>Josefin Sans</vt:lpstr>
      <vt:lpstr>Söhne</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Initiation of the First Smart Pharmacy</vt:lpstr>
      <vt:lpstr>King Faisal Specialist Hospital, Saudi Arabia  - Comprehensive Approach: Robotic dispensing, adherence, patient monitoring - Results: 20% error reduction, 5% improved safety, 10% adherence, 3% fewer readmissions </vt:lpstr>
      <vt:lpstr>Implementation and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سهيله سعيد حسن شديد</dc:creator>
  <cp:lastModifiedBy>عمر محمد صلاح الدين محمد حلمى بحيرى</cp:lastModifiedBy>
  <cp:revision>65</cp:revision>
  <dcterms:created xsi:type="dcterms:W3CDTF">2023-11-22T15:42:20Z</dcterms:created>
  <dcterms:modified xsi:type="dcterms:W3CDTF">2023-11-28T18:15:45Z</dcterms:modified>
</cp:coreProperties>
</file>